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18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9.png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dleyous@lfg.us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0"/>
            <a:ext cx="402336" cy="6858000"/>
          </a:xfrm>
          <a:prstGeom prst="rect">
            <a:avLst/>
          </a:prstGeom>
          <a:solidFill>
            <a:srgbClr val="0B0B0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9345168" y="0"/>
            <a:ext cx="402336" cy="6858000"/>
          </a:xfrm>
          <a:prstGeom prst="rect">
            <a:avLst/>
          </a:prstGeom>
          <a:solidFill>
            <a:srgbClr val="11111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912096" y="0"/>
            <a:ext cx="402336" cy="6858000"/>
          </a:xfrm>
          <a:prstGeom prst="rect">
            <a:avLst/>
          </a:prstGeom>
          <a:solidFill>
            <a:srgbClr val="0B0B0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479024" y="0"/>
            <a:ext cx="402336" cy="6858000"/>
          </a:xfrm>
          <a:prstGeom prst="rect">
            <a:avLst/>
          </a:prstGeom>
          <a:solidFill>
            <a:srgbClr val="11111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1045952" y="0"/>
            <a:ext cx="402336" cy="6858000"/>
          </a:xfrm>
          <a:prstGeom prst="rect">
            <a:avLst/>
          </a:prstGeom>
          <a:solidFill>
            <a:srgbClr val="0B0B0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1612880" y="0"/>
            <a:ext cx="402336" cy="6858000"/>
          </a:xfrm>
          <a:prstGeom prst="rect">
            <a:avLst/>
          </a:prstGeom>
          <a:solidFill>
            <a:srgbClr val="11111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0561320" y="502920"/>
            <a:ext cx="1554480" cy="1554480"/>
          </a:xfrm>
          <a:prstGeom prst="ellipse">
            <a:avLst/>
          </a:prstGeom>
          <a:solidFill>
            <a:srgbClr val="EFE971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lfg_switchgear_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836" y="2791284"/>
            <a:ext cx="4160520" cy="3469992"/>
          </a:xfrm>
          <a:prstGeom prst="rect">
            <a:avLst/>
          </a:prstGeom>
        </p:spPr>
      </p:pic>
      <p:pic>
        <p:nvPicPr>
          <p:cNvPr id="10" name="Image 1" descr="assets/lfg_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566928"/>
            <a:ext cx="1997271" cy="62179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13232" y="246888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EFE9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CERTIFIED ABB OEM PARTNER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685800" y="2743200"/>
            <a:ext cx="9875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Medium Voltage</a:t>
            </a:r>
            <a:endParaRPr lang="en-US" sz="5200" dirty="0"/>
          </a:p>
          <a:p>
            <a:pPr marL="0" indent="0">
              <a:lnSpc>
                <a:spcPct val="98000"/>
              </a:lnSpc>
              <a:buNone/>
            </a:pPr>
            <a:r>
              <a:rPr lang="en-US" sz="5200" b="1" dirty="0">
                <a:solidFill>
                  <a:srgbClr val="EFE9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Switchgear Solutions</a:t>
            </a:r>
            <a:endParaRPr lang="en-US" sz="5200" dirty="0"/>
          </a:p>
        </p:txBody>
      </p:sp>
      <p:sp>
        <p:nvSpPr>
          <p:cNvPr id="13" name="Text 9"/>
          <p:cNvSpPr/>
          <p:nvPr/>
        </p:nvSpPr>
        <p:spPr>
          <a:xfrm>
            <a:off x="713232" y="4553712"/>
            <a:ext cx="685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5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ABB type-tested technology, delivered with the speed, engineering, and flexibility that keep your projects on schedule.</a:t>
            </a:r>
            <a:endParaRPr lang="en-US" sz="1650" dirty="0"/>
          </a:p>
        </p:txBody>
      </p:sp>
      <p:sp>
        <p:nvSpPr>
          <p:cNvPr id="14" name="Text 10"/>
          <p:cNvSpPr/>
          <p:nvPr/>
        </p:nvSpPr>
        <p:spPr>
          <a:xfrm>
            <a:off x="713232" y="553212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EFE9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Powering the medium-voltage market through 2031 and beyond</a:t>
            </a:r>
            <a:endParaRPr lang="en-US" sz="1250" dirty="0"/>
          </a:p>
        </p:txBody>
      </p:sp>
      <p:pic>
        <p:nvPicPr>
          <p:cNvPr id="15" name="Image 2" descr="assets/lfg_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96812"/>
            <a:ext cx="455260" cy="14173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078992" y="647395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 Voltage Switchgear Solutions   ·   Certified ABB OEM Partner</a:t>
            </a:r>
            <a:endParaRPr lang="en-US" sz="850" dirty="0"/>
          </a:p>
        </p:txBody>
      </p:sp>
      <p:sp>
        <p:nvSpPr>
          <p:cNvPr id="17" name="Text 12"/>
          <p:cNvSpPr/>
          <p:nvPr/>
        </p:nvSpPr>
        <p:spPr>
          <a:xfrm>
            <a:off x="8899855" y="6473952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i="1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partnership with ABB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MARKET OPPORTUNITY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713232"/>
            <a:ext cx="11155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Demand is surging — and lead times are the bottleneck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centers, oil &amp; gas, and industrial expansion are driving record demand for MV switchgear. As major manufacturers stretch to keep up, extended lead times have opened a clear opening for a fast, certified partner.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395728"/>
            <a:ext cx="3611880" cy="2331720"/>
          </a:xfrm>
          <a:prstGeom prst="roundRect">
            <a:avLst>
              <a:gd name="adj" fmla="val 3529"/>
            </a:avLst>
          </a:prstGeom>
          <a:solidFill>
            <a:srgbClr val="F8F8F8"/>
          </a:solidFill>
          <a:ln w="12700">
            <a:solidFill>
              <a:srgbClr val="C4CCD6"/>
            </a:solidFill>
            <a:prstDash val="solid"/>
          </a:ln>
          <a:effectLst>
            <a:outerShdw blurRad="1143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41248" y="2688336"/>
            <a:ext cx="658368" cy="658368"/>
          </a:xfrm>
          <a:prstGeom prst="ellipse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424" y="2859512"/>
            <a:ext cx="316017" cy="31601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45920" y="2633472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$13.6B</a:t>
            </a:r>
            <a:endParaRPr lang="en-US" sz="3400" dirty="0"/>
          </a:p>
        </p:txBody>
      </p:sp>
      <p:sp>
        <p:nvSpPr>
          <p:cNvPr id="9" name="Text 6"/>
          <p:cNvSpPr/>
          <p:nvPr/>
        </p:nvSpPr>
        <p:spPr>
          <a:xfrm>
            <a:off x="841248" y="3566160"/>
            <a:ext cx="302666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/ global data-center switchgear market by 2031, up from $4.8B in 2024 — a 16.1% CAGR.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471416" y="2395728"/>
            <a:ext cx="3611880" cy="2331720"/>
          </a:xfrm>
          <a:prstGeom prst="roundRect">
            <a:avLst>
              <a:gd name="adj" fmla="val 3529"/>
            </a:avLst>
          </a:prstGeom>
          <a:solidFill>
            <a:srgbClr val="F8F8F8"/>
          </a:solidFill>
          <a:ln w="12700">
            <a:solidFill>
              <a:srgbClr val="C4CCD6"/>
            </a:solidFill>
            <a:prstDash val="solid"/>
          </a:ln>
          <a:effectLst>
            <a:outerShdw blurRad="1143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764024" y="2688336"/>
            <a:ext cx="658368" cy="658368"/>
          </a:xfrm>
          <a:prstGeom prst="ellipse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5200" y="2859512"/>
            <a:ext cx="316017" cy="31601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568696" y="2633472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 GW</a:t>
            </a:r>
            <a:endParaRPr lang="en-US" sz="3400" dirty="0"/>
          </a:p>
        </p:txBody>
      </p:sp>
      <p:sp>
        <p:nvSpPr>
          <p:cNvPr id="14" name="Text 10"/>
          <p:cNvSpPr/>
          <p:nvPr/>
        </p:nvSpPr>
        <p:spPr>
          <a:xfrm>
            <a:off x="4764024" y="3566160"/>
            <a:ext cx="302666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U.S. data-center capacity by 2030 — roughly triple today's, much of it MV-fed.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8394192" y="2395728"/>
            <a:ext cx="3611880" cy="2331720"/>
          </a:xfrm>
          <a:prstGeom prst="roundRect">
            <a:avLst>
              <a:gd name="adj" fmla="val 3529"/>
            </a:avLst>
          </a:prstGeom>
          <a:solidFill>
            <a:srgbClr val="F8F8F8"/>
          </a:solidFill>
          <a:ln w="12700">
            <a:solidFill>
              <a:srgbClr val="C4CCD6"/>
            </a:solidFill>
            <a:prstDash val="solid"/>
          </a:ln>
          <a:effectLst>
            <a:outerShdw blurRad="1143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8686800" y="2688336"/>
            <a:ext cx="658368" cy="658368"/>
          </a:xfrm>
          <a:prstGeom prst="ellipse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7976" y="2859512"/>
            <a:ext cx="316017" cy="31601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491472" y="2633472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$9.7B</a:t>
            </a:r>
            <a:endParaRPr lang="en-US" sz="3400" dirty="0"/>
          </a:p>
        </p:txBody>
      </p:sp>
      <p:sp>
        <p:nvSpPr>
          <p:cNvPr id="19" name="Text 14"/>
          <p:cNvSpPr/>
          <p:nvPr/>
        </p:nvSpPr>
        <p:spPr>
          <a:xfrm>
            <a:off x="8686800" y="3566160"/>
            <a:ext cx="302666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 America MV switchgear market by 2031, with hyperscale AI facilities reshaping demand.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548640" y="4956048"/>
            <a:ext cx="11091672" cy="1051560"/>
          </a:xfrm>
          <a:prstGeom prst="roundRect">
            <a:avLst>
              <a:gd name="adj" fmla="val 7826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6"/>
          <p:cNvSpPr/>
          <p:nvPr/>
        </p:nvSpPr>
        <p:spPr>
          <a:xfrm>
            <a:off x="868680" y="5230368"/>
            <a:ext cx="512064" cy="512064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817" y="5363505"/>
            <a:ext cx="245791" cy="245791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600200" y="4956048"/>
            <a:ext cx="9784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EFE9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 LFG fills: 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top-tier manufacturer quotes long lead times, a certified ABB OEM partner delivers the same type-tested technology — faster.</a:t>
            </a:r>
            <a:endParaRPr lang="en-US" sz="1400" dirty="0"/>
          </a:p>
        </p:txBody>
      </p:sp>
      <p:pic>
        <p:nvPicPr>
          <p:cNvPr id="24" name="Image 4" descr="assets/lfg_logo_black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496812"/>
            <a:ext cx="455260" cy="141732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078992" y="647395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 Voltage Switchgear Solutions   ·   Certified ABB OEM Partner</a:t>
            </a:r>
            <a:endParaRPr lang="en-US" sz="850" dirty="0"/>
          </a:p>
        </p:txBody>
      </p:sp>
      <p:sp>
        <p:nvSpPr>
          <p:cNvPr id="26" name="Text 19"/>
          <p:cNvSpPr/>
          <p:nvPr/>
        </p:nvSpPr>
        <p:spPr>
          <a:xfrm>
            <a:off x="8899855" y="6473952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partnership with ABB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EFE9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LFG + ABB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777240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certified partnership that de-risks your MV project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536192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4000"/>
              </a:lnSpc>
              <a:buNone/>
            </a:pPr>
            <a:r>
              <a:rPr lang="en-US" sz="145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a certified ABB OEM partner, LFG builds on ABB's proven, type-tested metal-clad switchgear platform and completes it with our own engineering, protection, and integration — so you get global-grade technology backed by local speed and accountability.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548640" y="2542032"/>
            <a:ext cx="5394960" cy="1600200"/>
          </a:xfrm>
          <a:prstGeom prst="roundRect">
            <a:avLst>
              <a:gd name="adj" fmla="val 4571"/>
            </a:avLst>
          </a:prstGeom>
          <a:solidFill>
            <a:srgbClr val="161617"/>
          </a:solidFill>
          <a:ln w="12700">
            <a:solidFill>
              <a:srgbClr val="2C2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41248" y="2852928"/>
            <a:ext cx="658368" cy="658368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424" y="3024104"/>
            <a:ext cx="316017" cy="31601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719072" y="2798064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ABB type-tested platform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1719072" y="3255264"/>
            <a:ext cx="3977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on ABB's proven metal-clad primary power system — the same technology trusted on the most demanding projects.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245352" y="2542032"/>
            <a:ext cx="5394960" cy="1600200"/>
          </a:xfrm>
          <a:prstGeom prst="roundRect">
            <a:avLst>
              <a:gd name="adj" fmla="val 4571"/>
            </a:avLst>
          </a:prstGeom>
          <a:solidFill>
            <a:srgbClr val="161617"/>
          </a:solidFill>
          <a:ln w="12700">
            <a:solidFill>
              <a:srgbClr val="2C2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537960" y="2852928"/>
            <a:ext cx="658368" cy="658368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9136" y="3024104"/>
            <a:ext cx="316017" cy="31601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415784" y="2798064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UL / UR certified pathway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7415784" y="3255264"/>
            <a:ext cx="3977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simplified certification route with no additional type testing when UR requirements are followed.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548640" y="4398264"/>
            <a:ext cx="5394960" cy="1600200"/>
          </a:xfrm>
          <a:prstGeom prst="roundRect">
            <a:avLst>
              <a:gd name="adj" fmla="val 4571"/>
            </a:avLst>
          </a:prstGeom>
          <a:solidFill>
            <a:srgbClr val="161617"/>
          </a:solidFill>
          <a:ln w="12700">
            <a:solidFill>
              <a:srgbClr val="2C2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841248" y="4709160"/>
            <a:ext cx="658368" cy="658368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424" y="4880336"/>
            <a:ext cx="316017" cy="31601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719072" y="4654296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LFG engineering value-add</a:t>
            </a:r>
            <a:endParaRPr lang="en-US" sz="1550" dirty="0"/>
          </a:p>
        </p:txBody>
      </p:sp>
      <p:sp>
        <p:nvSpPr>
          <p:cNvPr id="19" name="Text 14"/>
          <p:cNvSpPr/>
          <p:nvPr/>
        </p:nvSpPr>
        <p:spPr>
          <a:xfrm>
            <a:off x="1719072" y="5111496"/>
            <a:ext cx="3977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Protection, control wiring, automation, and final testing completed by LFG for your exact application.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6245352" y="4398264"/>
            <a:ext cx="5394960" cy="1600200"/>
          </a:xfrm>
          <a:prstGeom prst="roundRect">
            <a:avLst>
              <a:gd name="adj" fmla="val 4571"/>
            </a:avLst>
          </a:prstGeom>
          <a:solidFill>
            <a:srgbClr val="161617"/>
          </a:solidFill>
          <a:ln w="12700">
            <a:solidFill>
              <a:srgbClr val="2C2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6"/>
          <p:cNvSpPr/>
          <p:nvPr/>
        </p:nvSpPr>
        <p:spPr>
          <a:xfrm>
            <a:off x="6537960" y="4709160"/>
            <a:ext cx="658368" cy="658368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9136" y="4880336"/>
            <a:ext cx="316017" cy="31601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415784" y="4654296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Speed &amp; supply-chain control</a:t>
            </a:r>
            <a:endParaRPr lang="en-US" sz="1550" dirty="0"/>
          </a:p>
        </p:txBody>
      </p:sp>
      <p:sp>
        <p:nvSpPr>
          <p:cNvPr id="24" name="Text 18"/>
          <p:cNvSpPr/>
          <p:nvPr/>
        </p:nvSpPr>
        <p:spPr>
          <a:xfrm>
            <a:off x="7415784" y="5111496"/>
            <a:ext cx="3977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Shorter lead times, the ability to stock frames ahead of demand, and a single point of accountability.</a:t>
            </a:r>
            <a:endParaRPr lang="en-US" sz="1200" dirty="0"/>
          </a:p>
        </p:txBody>
      </p:sp>
      <p:pic>
        <p:nvPicPr>
          <p:cNvPr id="25" name="Image 4" descr="assets/lfg_logo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496812"/>
            <a:ext cx="455260" cy="141732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078992" y="647395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 Voltage Switchgear Solutions   ·   Certified ABB OEM Partner</a:t>
            </a:r>
            <a:endParaRPr lang="en-US" sz="850" dirty="0"/>
          </a:p>
        </p:txBody>
      </p:sp>
      <p:sp>
        <p:nvSpPr>
          <p:cNvPr id="27" name="Text 20"/>
          <p:cNvSpPr/>
          <p:nvPr/>
        </p:nvSpPr>
        <p:spPr>
          <a:xfrm>
            <a:off x="8899855" y="6473952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i="1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partnership with ABB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SOLUTION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713232"/>
            <a:ext cx="11338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LFG MV switchgear, built on ABB's FastFlex™ platform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38988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ABB's FastFlex™ offering combines a type-tested primary power system with modular engineering. LFG uses it to design, configure, and deliver customized protection, automation, and control architectures — with the flexibility to meet your schedule.</a:t>
            </a:r>
            <a:endParaRPr lang="en-US" sz="1400" dirty="0"/>
          </a:p>
        </p:txBody>
      </p:sp>
      <p:pic>
        <p:nvPicPr>
          <p:cNvPr id="5" name="Image 0" descr="lfg_switchgear_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514600"/>
            <a:ext cx="4160520" cy="346999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800600" y="2487168"/>
            <a:ext cx="3429000" cy="1691640"/>
          </a:xfrm>
          <a:prstGeom prst="roundRect">
            <a:avLst>
              <a:gd name="adj" fmla="val 4865"/>
            </a:avLst>
          </a:prstGeom>
          <a:solidFill>
            <a:srgbClr val="FFFFFF"/>
          </a:solidFill>
          <a:ln w="12700">
            <a:solidFill>
              <a:srgbClr val="C4CCD6"/>
            </a:solidFill>
            <a:prstDash val="solid"/>
          </a:ln>
          <a:effectLst>
            <a:outerShdw blurRad="1143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5056632" y="2743200"/>
            <a:ext cx="566928" cy="566928"/>
          </a:xfrm>
          <a:prstGeom prst="ellipse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4033" y="2890601"/>
            <a:ext cx="272125" cy="27212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056632" y="338328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Fully tested &amp; UL/UR certified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5056632" y="374904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certifications for seamless project approval and quality assurance.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8485632" y="2487168"/>
            <a:ext cx="3429000" cy="1691640"/>
          </a:xfrm>
          <a:prstGeom prst="roundRect">
            <a:avLst>
              <a:gd name="adj" fmla="val 4865"/>
            </a:avLst>
          </a:prstGeom>
          <a:solidFill>
            <a:srgbClr val="FFFFFF"/>
          </a:solidFill>
          <a:ln w="12700">
            <a:solidFill>
              <a:srgbClr val="C4CCD6"/>
            </a:solidFill>
            <a:prstDash val="solid"/>
          </a:ln>
          <a:effectLst>
            <a:outerShdw blurRad="1143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8"/>
          <p:cNvSpPr/>
          <p:nvPr/>
        </p:nvSpPr>
        <p:spPr>
          <a:xfrm>
            <a:off x="8741664" y="2743200"/>
            <a:ext cx="566928" cy="566928"/>
          </a:xfrm>
          <a:prstGeom prst="ellipse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9065" y="2890601"/>
            <a:ext cx="272125" cy="27212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741664" y="338328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Faster delivery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8741664" y="374904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Simplified ordering minimizes factory design and assembly time.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4800600" y="4434840"/>
            <a:ext cx="3429000" cy="1691640"/>
          </a:xfrm>
          <a:prstGeom prst="roundRect">
            <a:avLst>
              <a:gd name="adj" fmla="val 4865"/>
            </a:avLst>
          </a:prstGeom>
          <a:solidFill>
            <a:srgbClr val="FFFFFF"/>
          </a:solidFill>
          <a:ln w="12700">
            <a:solidFill>
              <a:srgbClr val="C4CCD6"/>
            </a:solidFill>
            <a:prstDash val="solid"/>
          </a:ln>
          <a:effectLst>
            <a:outerShdw blurRad="1143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2"/>
          <p:cNvSpPr/>
          <p:nvPr/>
        </p:nvSpPr>
        <p:spPr>
          <a:xfrm>
            <a:off x="5056632" y="4690872"/>
            <a:ext cx="566928" cy="566928"/>
          </a:xfrm>
          <a:prstGeom prst="ellipse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4033" y="4838273"/>
            <a:ext cx="272125" cy="27212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056632" y="5330952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Pre-engineered sections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5056632" y="5696712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Factory-assembled and ready to integrate, reducing engineering time.</a:t>
            </a:r>
            <a:endParaRPr lang="en-US" sz="1100" dirty="0"/>
          </a:p>
        </p:txBody>
      </p:sp>
      <p:sp>
        <p:nvSpPr>
          <p:cNvPr id="21" name="Shape 15"/>
          <p:cNvSpPr/>
          <p:nvPr/>
        </p:nvSpPr>
        <p:spPr>
          <a:xfrm>
            <a:off x="8485632" y="4434840"/>
            <a:ext cx="3429000" cy="1691640"/>
          </a:xfrm>
          <a:prstGeom prst="roundRect">
            <a:avLst>
              <a:gd name="adj" fmla="val 4865"/>
            </a:avLst>
          </a:prstGeom>
          <a:solidFill>
            <a:srgbClr val="FFFFFF"/>
          </a:solidFill>
          <a:ln w="12700">
            <a:solidFill>
              <a:srgbClr val="C4CCD6"/>
            </a:solidFill>
            <a:prstDash val="solid"/>
          </a:ln>
          <a:effectLst>
            <a:outerShdw blurRad="1143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16"/>
          <p:cNvSpPr/>
          <p:nvPr/>
        </p:nvSpPr>
        <p:spPr>
          <a:xfrm>
            <a:off x="8741664" y="4690872"/>
            <a:ext cx="566928" cy="566928"/>
          </a:xfrm>
          <a:prstGeom prst="ellipse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9065" y="4838273"/>
            <a:ext cx="272125" cy="272125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8741664" y="5330952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Customizable control wiring</a:t>
            </a:r>
            <a:endParaRPr lang="en-US" sz="1350" dirty="0"/>
          </a:p>
        </p:txBody>
      </p:sp>
      <p:sp>
        <p:nvSpPr>
          <p:cNvPr id="25" name="Text 18"/>
          <p:cNvSpPr/>
          <p:nvPr/>
        </p:nvSpPr>
        <p:spPr>
          <a:xfrm>
            <a:off x="8741664" y="5696712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LFG adds tailored control wiring to fit each project's needs.</a:t>
            </a:r>
            <a:endParaRPr lang="en-US" sz="1100" dirty="0"/>
          </a:p>
        </p:txBody>
      </p:sp>
      <p:pic>
        <p:nvPicPr>
          <p:cNvPr id="26" name="Image 5" descr="assets/lfg_logo_black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20" y="6496812"/>
            <a:ext cx="455260" cy="141732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1078992" y="647395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 Voltage Switchgear Solutions   ·   Certified ABB OEM Partner</a:t>
            </a:r>
            <a:endParaRPr lang="en-US" sz="850" dirty="0"/>
          </a:p>
        </p:txBody>
      </p:sp>
      <p:sp>
        <p:nvSpPr>
          <p:cNvPr id="28" name="Text 20"/>
          <p:cNvSpPr/>
          <p:nvPr/>
        </p:nvSpPr>
        <p:spPr>
          <a:xfrm>
            <a:off x="8899855" y="6473952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partnership with ABB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BENEFITS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713232"/>
            <a:ext cx="11247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Expand your MV offering — with less cost, risk, and time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389888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installation-ready model that lets LFG customers enter or grow in medium voltage with reduced development costs, minimized certification risk, and improved control over project schedules.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331720"/>
            <a:ext cx="6400800" cy="3895344"/>
          </a:xfrm>
          <a:prstGeom prst="roundRect">
            <a:avLst>
              <a:gd name="adj" fmla="val 1878"/>
            </a:avLst>
          </a:prstGeom>
          <a:solidFill>
            <a:srgbClr val="FFFFFF"/>
          </a:solidFill>
          <a:ln w="12700">
            <a:solidFill>
              <a:srgbClr val="C4CCD6"/>
            </a:solidFill>
            <a:prstDash val="solid"/>
          </a:ln>
          <a:effectLst>
            <a:outerShdw blurRad="1143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22960" y="2551176"/>
            <a:ext cx="420624" cy="420624"/>
          </a:xfrm>
          <a:prstGeom prst="ellipse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322" y="2660538"/>
            <a:ext cx="201900" cy="2019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17320" y="2468880"/>
            <a:ext cx="5394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time to market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822960" y="3154680"/>
            <a:ext cx="420624" cy="420624"/>
          </a:xfrm>
          <a:prstGeom prst="ellipse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322" y="3264042"/>
            <a:ext cx="201900" cy="2019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417320" y="3072384"/>
            <a:ext cx="5394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Reduced engineering complexity</a:t>
            </a:r>
            <a:endParaRPr lang="en-US" sz="1450" dirty="0"/>
          </a:p>
        </p:txBody>
      </p:sp>
      <p:sp>
        <p:nvSpPr>
          <p:cNvPr id="12" name="Shape 8"/>
          <p:cNvSpPr/>
          <p:nvPr/>
        </p:nvSpPr>
        <p:spPr>
          <a:xfrm>
            <a:off x="822960" y="3758184"/>
            <a:ext cx="420624" cy="420624"/>
          </a:xfrm>
          <a:prstGeom prst="ellipse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322" y="3867546"/>
            <a:ext cx="201900" cy="2019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17320" y="3675888"/>
            <a:ext cx="5394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Simplified UL certification pathway</a:t>
            </a:r>
            <a:endParaRPr lang="en-US" sz="1450" dirty="0"/>
          </a:p>
        </p:txBody>
      </p:sp>
      <p:sp>
        <p:nvSpPr>
          <p:cNvPr id="15" name="Shape 10"/>
          <p:cNvSpPr/>
          <p:nvPr/>
        </p:nvSpPr>
        <p:spPr>
          <a:xfrm>
            <a:off x="822960" y="4361688"/>
            <a:ext cx="420624" cy="420624"/>
          </a:xfrm>
          <a:prstGeom prst="ellipse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322" y="4471050"/>
            <a:ext cx="201900" cy="20190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417320" y="4279392"/>
            <a:ext cx="5394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Modular and scalable design</a:t>
            </a:r>
            <a:endParaRPr lang="en-US" sz="1450" dirty="0"/>
          </a:p>
        </p:txBody>
      </p:sp>
      <p:sp>
        <p:nvSpPr>
          <p:cNvPr id="18" name="Shape 12"/>
          <p:cNvSpPr/>
          <p:nvPr/>
        </p:nvSpPr>
        <p:spPr>
          <a:xfrm>
            <a:off x="822960" y="4965192"/>
            <a:ext cx="420624" cy="420624"/>
          </a:xfrm>
          <a:prstGeom prst="ellipse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322" y="5074554"/>
            <a:ext cx="201900" cy="20190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417320" y="4882896"/>
            <a:ext cx="5394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OEM flexibility with ABB technology</a:t>
            </a:r>
            <a:endParaRPr lang="en-US" sz="1450" dirty="0"/>
          </a:p>
        </p:txBody>
      </p:sp>
      <p:sp>
        <p:nvSpPr>
          <p:cNvPr id="21" name="Shape 14"/>
          <p:cNvSpPr/>
          <p:nvPr/>
        </p:nvSpPr>
        <p:spPr>
          <a:xfrm>
            <a:off x="822960" y="5568696"/>
            <a:ext cx="420624" cy="420624"/>
          </a:xfrm>
          <a:prstGeom prst="ellipse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2322" y="5678058"/>
            <a:ext cx="201900" cy="20190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1417320" y="5486400"/>
            <a:ext cx="5394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Digital-ready architecture</a:t>
            </a:r>
            <a:endParaRPr lang="en-US" sz="1450" dirty="0"/>
          </a:p>
        </p:txBody>
      </p:sp>
      <p:sp>
        <p:nvSpPr>
          <p:cNvPr id="24" name="Shape 16"/>
          <p:cNvSpPr/>
          <p:nvPr/>
        </p:nvSpPr>
        <p:spPr>
          <a:xfrm>
            <a:off x="7223760" y="2331720"/>
            <a:ext cx="4416552" cy="1170432"/>
          </a:xfrm>
          <a:prstGeom prst="roundRect">
            <a:avLst>
              <a:gd name="adj" fmla="val 6250"/>
            </a:avLst>
          </a:prstGeom>
          <a:solidFill>
            <a:srgbClr val="000000"/>
          </a:solidFill>
          <a:ln/>
          <a:effectLst>
            <a:outerShdw blurRad="114300" dist="381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Text 17"/>
          <p:cNvSpPr/>
          <p:nvPr/>
        </p:nvSpPr>
        <p:spPr>
          <a:xfrm>
            <a:off x="7534656" y="2331720"/>
            <a:ext cx="17373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600" b="1" dirty="0">
                <a:solidFill>
                  <a:srgbClr val="EFE9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40%</a:t>
            </a:r>
            <a:endParaRPr lang="en-US" sz="4600" dirty="0"/>
          </a:p>
        </p:txBody>
      </p:sp>
      <p:sp>
        <p:nvSpPr>
          <p:cNvPr id="26" name="Text 18"/>
          <p:cNvSpPr/>
          <p:nvPr/>
        </p:nvSpPr>
        <p:spPr>
          <a:xfrm>
            <a:off x="9235440" y="2423160"/>
            <a:ext cx="228600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footprint reduction with digital sensors</a:t>
            </a:r>
            <a:endParaRPr lang="en-US" sz="1250" dirty="0"/>
          </a:p>
        </p:txBody>
      </p:sp>
      <p:sp>
        <p:nvSpPr>
          <p:cNvPr id="27" name="Shape 19"/>
          <p:cNvSpPr/>
          <p:nvPr/>
        </p:nvSpPr>
        <p:spPr>
          <a:xfrm>
            <a:off x="7223760" y="3648456"/>
            <a:ext cx="4416552" cy="1170432"/>
          </a:xfrm>
          <a:prstGeom prst="roundRect">
            <a:avLst>
              <a:gd name="adj" fmla="val 6250"/>
            </a:avLst>
          </a:prstGeom>
          <a:solidFill>
            <a:srgbClr val="000000"/>
          </a:solidFill>
          <a:ln/>
          <a:effectLst>
            <a:outerShdw blurRad="114300" dist="381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Text 20"/>
          <p:cNvSpPr/>
          <p:nvPr/>
        </p:nvSpPr>
        <p:spPr>
          <a:xfrm>
            <a:off x="7534656" y="3648456"/>
            <a:ext cx="17373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600" b="1" dirty="0">
                <a:solidFill>
                  <a:srgbClr val="EFE9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80%</a:t>
            </a:r>
            <a:endParaRPr lang="en-US" sz="4600" dirty="0"/>
          </a:p>
        </p:txBody>
      </p:sp>
      <p:sp>
        <p:nvSpPr>
          <p:cNvPr id="29" name="Text 21"/>
          <p:cNvSpPr/>
          <p:nvPr/>
        </p:nvSpPr>
        <p:spPr>
          <a:xfrm>
            <a:off x="9235440" y="3739896"/>
            <a:ext cx="228600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reduction in control wiring</a:t>
            </a:r>
            <a:endParaRPr lang="en-US" sz="1250" dirty="0"/>
          </a:p>
        </p:txBody>
      </p:sp>
      <p:sp>
        <p:nvSpPr>
          <p:cNvPr id="30" name="Shape 22"/>
          <p:cNvSpPr/>
          <p:nvPr/>
        </p:nvSpPr>
        <p:spPr>
          <a:xfrm>
            <a:off x="7223760" y="4965192"/>
            <a:ext cx="4416552" cy="1170432"/>
          </a:xfrm>
          <a:prstGeom prst="roundRect">
            <a:avLst>
              <a:gd name="adj" fmla="val 6250"/>
            </a:avLst>
          </a:prstGeom>
          <a:solidFill>
            <a:srgbClr val="000000"/>
          </a:solidFill>
          <a:ln/>
          <a:effectLst>
            <a:outerShdw blurRad="114300" dist="381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Text 23"/>
          <p:cNvSpPr/>
          <p:nvPr/>
        </p:nvSpPr>
        <p:spPr>
          <a:xfrm>
            <a:off x="7534656" y="4965192"/>
            <a:ext cx="17373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600" b="1" dirty="0">
                <a:solidFill>
                  <a:srgbClr val="EFE9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4600" dirty="0"/>
          </a:p>
        </p:txBody>
      </p:sp>
      <p:sp>
        <p:nvSpPr>
          <p:cNvPr id="32" name="Text 24"/>
          <p:cNvSpPr/>
          <p:nvPr/>
        </p:nvSpPr>
        <p:spPr>
          <a:xfrm>
            <a:off x="9235440" y="5056632"/>
            <a:ext cx="228600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type testing when UR requirements are followed</a:t>
            </a:r>
            <a:endParaRPr lang="en-US" sz="1250" dirty="0"/>
          </a:p>
        </p:txBody>
      </p:sp>
      <p:sp>
        <p:nvSpPr>
          <p:cNvPr id="33" name="Text 25"/>
          <p:cNvSpPr/>
          <p:nvPr/>
        </p:nvSpPr>
        <p:spPr>
          <a:xfrm>
            <a:off x="7223760" y="6263640"/>
            <a:ext cx="4416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Figures shown are “up to” values per ABB FastFlex™ platform specifications.</a:t>
            </a:r>
            <a:endParaRPr lang="en-US" sz="900" dirty="0"/>
          </a:p>
        </p:txBody>
      </p:sp>
      <p:pic>
        <p:nvPicPr>
          <p:cNvPr id="34" name="Image 6" descr="assets/lfg_logo_black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920" y="6496812"/>
            <a:ext cx="455260" cy="141732"/>
          </a:xfrm>
          <a:prstGeom prst="rect">
            <a:avLst/>
          </a:prstGeom>
        </p:spPr>
      </p:pic>
      <p:sp>
        <p:nvSpPr>
          <p:cNvPr id="35" name="Text 26"/>
          <p:cNvSpPr/>
          <p:nvPr/>
        </p:nvSpPr>
        <p:spPr>
          <a:xfrm>
            <a:off x="1078992" y="647395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 Voltage Switchgear Solutions   ·   Certified ABB OEM Partner</a:t>
            </a:r>
            <a:endParaRPr lang="en-US" sz="850" dirty="0"/>
          </a:p>
        </p:txBody>
      </p:sp>
      <p:sp>
        <p:nvSpPr>
          <p:cNvPr id="36" name="Text 27"/>
          <p:cNvSpPr/>
          <p:nvPr/>
        </p:nvSpPr>
        <p:spPr>
          <a:xfrm>
            <a:off x="8899855" y="6473952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partnership with ABB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OFFERING STRUCTURE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713232"/>
            <a:ext cx="11338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ways to buy — matched to your speed and flexibility needs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48640" y="138988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FastFlex™ portfolio offers two models. LFG helps you select — and delivers — the right one for each project.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5440680" cy="3977640"/>
          </a:xfrm>
          <a:prstGeom prst="roundRect">
            <a:avLst>
              <a:gd name="adj" fmla="val 2299"/>
            </a:avLst>
          </a:prstGeom>
          <a:solidFill>
            <a:srgbClr val="F8F8F8"/>
          </a:solidFill>
          <a:ln w="12700">
            <a:solidFill>
              <a:srgbClr val="C4CCD6"/>
            </a:solidFill>
            <a:prstDash val="solid"/>
          </a:ln>
          <a:effectLst>
            <a:outerShdw blurRad="1143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48640" y="2057400"/>
            <a:ext cx="5440680" cy="1051560"/>
          </a:xfrm>
          <a:prstGeom prst="roundRect">
            <a:avLst>
              <a:gd name="adj" fmla="val 8696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48640" y="2606040"/>
            <a:ext cx="5440680" cy="50292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868680" y="2313432"/>
            <a:ext cx="548640" cy="548640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326" y="2456078"/>
            <a:ext cx="263347" cy="26334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554480" y="2240280"/>
            <a:ext cx="4251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EFE9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 FLEXIBILITY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1554480" y="2514600"/>
            <a:ext cx="4251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FastFlex™ Abbreviated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960120" y="3337560"/>
            <a:ext cx="46634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lnSpc>
                <a:spcPct val="103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complete line-up switchgear platform</a:t>
            </a:r>
            <a:endParaRPr lang="en-US" sz="1300" dirty="0"/>
          </a:p>
          <a:p>
            <a:pPr marL="203200" indent="-203200">
              <a:lnSpc>
                <a:spcPct val="103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Factory-assembled structure with bus, breakers, and compartments</a:t>
            </a:r>
            <a:endParaRPr lang="en-US" sz="1300" dirty="0"/>
          </a:p>
          <a:p>
            <a:pPr marL="203200" indent="-203200">
              <a:lnSpc>
                <a:spcPct val="103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LFG completes protection, control wiring, and UL listing</a:t>
            </a:r>
            <a:endParaRPr lang="en-US" sz="1300" dirty="0"/>
          </a:p>
          <a:p>
            <a:pPr marL="203200" indent="-203200">
              <a:lnSpc>
                <a:spcPct val="103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Reduces development cost and certification risk</a:t>
            </a:r>
            <a:endParaRPr lang="en-US" sz="1300" dirty="0"/>
          </a:p>
          <a:p>
            <a:pPr marL="203200" indent="-203200">
              <a:lnSpc>
                <a:spcPct val="103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 configuration flexibility for many applications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6309360" y="2057400"/>
            <a:ext cx="5440680" cy="3977640"/>
          </a:xfrm>
          <a:prstGeom prst="roundRect">
            <a:avLst>
              <a:gd name="adj" fmla="val 2299"/>
            </a:avLst>
          </a:prstGeom>
          <a:solidFill>
            <a:srgbClr val="F8F8F8"/>
          </a:solidFill>
          <a:ln w="12700">
            <a:solidFill>
              <a:srgbClr val="C4CCD6"/>
            </a:solidFill>
            <a:prstDash val="solid"/>
          </a:ln>
          <a:effectLst>
            <a:outerShdw blurRad="1143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6309360" y="2057400"/>
            <a:ext cx="5440680" cy="1051560"/>
          </a:xfrm>
          <a:prstGeom prst="roundRect">
            <a:avLst>
              <a:gd name="adj" fmla="val 8696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6309360" y="2606040"/>
            <a:ext cx="5440680" cy="50292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6629400" y="2313432"/>
            <a:ext cx="548640" cy="548640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2046" y="2456078"/>
            <a:ext cx="263347" cy="263347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7315200" y="2240280"/>
            <a:ext cx="4251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EFE9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FASTEST DELIVERY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7315200" y="2514600"/>
            <a:ext cx="4251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FastFlex™ SKU</a:t>
            </a:r>
            <a:endParaRPr lang="en-US" sz="2000" dirty="0"/>
          </a:p>
        </p:txBody>
      </p:sp>
      <p:sp>
        <p:nvSpPr>
          <p:cNvPr id="20" name="Text 16"/>
          <p:cNvSpPr/>
          <p:nvPr/>
        </p:nvSpPr>
        <p:spPr>
          <a:xfrm>
            <a:off x="6720840" y="3337560"/>
            <a:ext cx="46634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lnSpc>
                <a:spcPct val="103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Pre-engineered single-frame sections for faster delivery</a:t>
            </a:r>
            <a:endParaRPr lang="en-US" sz="1300" dirty="0"/>
          </a:p>
          <a:p>
            <a:pPr marL="203200" indent="-203200">
              <a:lnSpc>
                <a:spcPct val="103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Standardized, ready-to-integrate frames</a:t>
            </a:r>
            <a:endParaRPr lang="en-US" sz="1300" dirty="0"/>
          </a:p>
          <a:p>
            <a:pPr marL="203200" indent="-203200">
              <a:lnSpc>
                <a:spcPct val="103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Factory-installed primary power components</a:t>
            </a:r>
            <a:endParaRPr lang="en-US" sz="1300" dirty="0"/>
          </a:p>
          <a:p>
            <a:pPr marL="203200" indent="-203200">
              <a:lnSpc>
                <a:spcPct val="103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Designed for the shortest lead times and quick deployment</a:t>
            </a:r>
            <a:endParaRPr lang="en-US" sz="1300" dirty="0"/>
          </a:p>
          <a:p>
            <a:pPr marL="203200" indent="-203200">
              <a:lnSpc>
                <a:spcPct val="103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for stocking and fast-track projects</a:t>
            </a:r>
            <a:endParaRPr lang="en-US" sz="1300" dirty="0"/>
          </a:p>
        </p:txBody>
      </p:sp>
      <p:pic>
        <p:nvPicPr>
          <p:cNvPr id="21" name="Image 2" descr="assets/lfg_logo_bla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6496812"/>
            <a:ext cx="455260" cy="141732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078992" y="647395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 Voltage Switchgear Solutions   ·   Certified ABB OEM Partner</a:t>
            </a:r>
            <a:endParaRPr lang="en-US" sz="850" dirty="0"/>
          </a:p>
        </p:txBody>
      </p:sp>
      <p:sp>
        <p:nvSpPr>
          <p:cNvPr id="23" name="Text 18"/>
          <p:cNvSpPr/>
          <p:nvPr/>
        </p:nvSpPr>
        <p:spPr>
          <a:xfrm>
            <a:off x="8899855" y="6473952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partnership with ABB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OFFERING DETAILS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71323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FastFlex™ Abbreviated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869680" y="768096"/>
            <a:ext cx="2770632" cy="4572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869680" y="768096"/>
            <a:ext cx="27706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Engineered to Order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48640" y="141732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modular platform where ABB supplies the structural frame, breaker compartments, primary bus system, and core power components as a UL-Recognized assembly for Advance® and Advance® 27. LFG completes the system with protection relays, control wiring, automation, and final testing.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395728"/>
            <a:ext cx="5440680" cy="3520440"/>
          </a:xfrm>
          <a:prstGeom prst="roundRect">
            <a:avLst>
              <a:gd name="adj" fmla="val 259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  <a:effectLst>
            <a:outerShdw blurRad="114300" dist="381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868680" y="2688336"/>
            <a:ext cx="566928" cy="566928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81" y="2835737"/>
            <a:ext cx="272125" cy="272125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572768" y="2688336"/>
            <a:ext cx="4251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ABB delivers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960120" y="3493008"/>
            <a:ext cx="46634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Factory-assembled metal-clad switchgear frames</a:t>
            </a:r>
            <a:endParaRPr lang="en-US" sz="1250" dirty="0"/>
          </a:p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horizontal and vertical busbars</a:t>
            </a:r>
            <a:endParaRPr lang="en-US" sz="1250" dirty="0"/>
          </a:p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Circuit breaker compartments</a:t>
            </a:r>
            <a:endParaRPr lang="en-US" sz="1250" dirty="0"/>
          </a:p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 compartments</a:t>
            </a:r>
            <a:endParaRPr lang="en-US" sz="1250" dirty="0"/>
          </a:p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 bus system</a:t>
            </a:r>
            <a:endParaRPr lang="en-US" sz="1250" dirty="0"/>
          </a:p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Mechanical interlocks and safety shutters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309360" y="2395728"/>
            <a:ext cx="5440680" cy="3520440"/>
          </a:xfrm>
          <a:prstGeom prst="roundRect">
            <a:avLst>
              <a:gd name="adj" fmla="val 2597"/>
            </a:avLst>
          </a:prstGeom>
          <a:solidFill>
            <a:srgbClr val="EFE971"/>
          </a:solidFill>
          <a:ln w="12700">
            <a:solidFill>
              <a:srgbClr val="D8D052"/>
            </a:solidFill>
            <a:prstDash val="solid"/>
          </a:ln>
          <a:effectLst>
            <a:outerShdw blurRad="114300" dist="381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6629400" y="2688336"/>
            <a:ext cx="566928" cy="566928"/>
          </a:xfrm>
          <a:prstGeom prst="ellipse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6801" y="2835737"/>
            <a:ext cx="272125" cy="272125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333488" y="2688336"/>
            <a:ext cx="4251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LFG completes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6720840" y="3493008"/>
            <a:ext cx="46634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1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Low-voltage control (LVC) wiring &amp; door fabrication</a:t>
            </a:r>
            <a:endParaRPr lang="en-US" sz="1250" dirty="0"/>
          </a:p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1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Protection relays and surge arrestors</a:t>
            </a:r>
            <a:endParaRPr lang="en-US" sz="1250" dirty="0"/>
          </a:p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1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 transformer assembly (optional)</a:t>
            </a:r>
            <a:endParaRPr lang="en-US" sz="1250" dirty="0"/>
          </a:p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1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CPT and fuses (optional)</a:t>
            </a:r>
            <a:endParaRPr lang="en-US" sz="1250" dirty="0"/>
          </a:p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1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 listing of the finished product</a:t>
            </a:r>
            <a:endParaRPr lang="en-US" sz="1250" dirty="0"/>
          </a:p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1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 (FAT) and site (SAT) acceptance testing</a:t>
            </a:r>
            <a:endParaRPr lang="en-US" sz="1250" dirty="0"/>
          </a:p>
        </p:txBody>
      </p:sp>
      <p:pic>
        <p:nvPicPr>
          <p:cNvPr id="17" name="Image 2" descr="assets/lfg_logo_bla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6496812"/>
            <a:ext cx="455260" cy="14173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78992" y="647395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 Voltage Switchgear Solutions   ·   Certified ABB OEM Partner</a:t>
            </a:r>
            <a:endParaRPr lang="en-US" sz="850" dirty="0"/>
          </a:p>
        </p:txBody>
      </p:sp>
      <p:sp>
        <p:nvSpPr>
          <p:cNvPr id="19" name="Text 14"/>
          <p:cNvSpPr/>
          <p:nvPr/>
        </p:nvSpPr>
        <p:spPr>
          <a:xfrm>
            <a:off x="8899855" y="6473952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partnership with ABB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OFFERING DETAILS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71323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FastFlex™ SKU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869680" y="768096"/>
            <a:ext cx="2770632" cy="4572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869680" y="768096"/>
            <a:ext cx="27706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Configure to Order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48640" y="141732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Pre-engineered switchgear sections with standardized dimensions and commonly requested ratings. These configurations cut factory engineering time for significantly shorter lead times — while maintaining the same reliability and safety standards as the Abbreviated platform.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395728"/>
            <a:ext cx="5440680" cy="3520440"/>
          </a:xfrm>
          <a:prstGeom prst="roundRect">
            <a:avLst>
              <a:gd name="adj" fmla="val 259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  <a:effectLst>
            <a:outerShdw blurRad="114300" dist="381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868680" y="2688336"/>
            <a:ext cx="566928" cy="566928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81" y="2835737"/>
            <a:ext cx="272125" cy="272125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572768" y="2688336"/>
            <a:ext cx="4251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ABB delivers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960120" y="3493008"/>
            <a:ext cx="46634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Pre-engineered single-section frames</a:t>
            </a:r>
            <a:endParaRPr lang="en-US" sz="1250" dirty="0"/>
          </a:p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horizontal and vertical busbars</a:t>
            </a:r>
            <a:endParaRPr lang="en-US" sz="1250" dirty="0"/>
          </a:p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Factory-installed primary power wiring</a:t>
            </a:r>
            <a:endParaRPr lang="en-US" sz="1250" dirty="0"/>
          </a:p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Breakers with current &amp; voltage sensors</a:t>
            </a:r>
            <a:endParaRPr lang="en-US" sz="1250" dirty="0"/>
          </a:p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 / PT provisions</a:t>
            </a:r>
            <a:endParaRPr lang="en-US" sz="1250" dirty="0"/>
          </a:p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Standardized footprints &amp; digital-sensor compatibility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309360" y="2395728"/>
            <a:ext cx="5440680" cy="3520440"/>
          </a:xfrm>
          <a:prstGeom prst="roundRect">
            <a:avLst>
              <a:gd name="adj" fmla="val 2597"/>
            </a:avLst>
          </a:prstGeom>
          <a:solidFill>
            <a:srgbClr val="EFE971"/>
          </a:solidFill>
          <a:ln w="12700">
            <a:solidFill>
              <a:srgbClr val="D8D052"/>
            </a:solidFill>
            <a:prstDash val="solid"/>
          </a:ln>
          <a:effectLst>
            <a:outerShdw blurRad="114300" dist="381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6629400" y="2688336"/>
            <a:ext cx="566928" cy="566928"/>
          </a:xfrm>
          <a:prstGeom prst="ellipse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6801" y="2835737"/>
            <a:ext cx="272125" cy="272125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333488" y="2688336"/>
            <a:ext cx="4251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LFG completes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6720840" y="3493008"/>
            <a:ext cx="46634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1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Stacking single frames into a complete line-up</a:t>
            </a:r>
            <a:endParaRPr lang="en-US" sz="1250" dirty="0"/>
          </a:p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1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LVC wiring &amp; door fabrication</a:t>
            </a:r>
            <a:endParaRPr lang="en-US" sz="1250" dirty="0"/>
          </a:p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1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Assemble relays and surge arrestors</a:t>
            </a:r>
            <a:endParaRPr lang="en-US" sz="1250" dirty="0"/>
          </a:p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1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Assemble instrument transformers, CPT, and fuses</a:t>
            </a:r>
            <a:endParaRPr lang="en-US" sz="1250" dirty="0"/>
          </a:p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1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Ability to stock frames in advance of demand</a:t>
            </a:r>
            <a:endParaRPr lang="en-US" sz="1250" dirty="0"/>
          </a:p>
          <a:p>
            <a:pPr marL="190500" indent="-190500">
              <a:lnSpc>
                <a:spcPct val="104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1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 (FAT) and site (SAT) acceptance testing</a:t>
            </a:r>
            <a:endParaRPr lang="en-US" sz="1250" dirty="0"/>
          </a:p>
        </p:txBody>
      </p:sp>
      <p:pic>
        <p:nvPicPr>
          <p:cNvPr id="17" name="Image 2" descr="assets/lfg_logo_bla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6496812"/>
            <a:ext cx="455260" cy="14173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78992" y="647395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 Voltage Switchgear Solutions   ·   Certified ABB OEM Partner</a:t>
            </a:r>
            <a:endParaRPr lang="en-US" sz="850" dirty="0"/>
          </a:p>
        </p:txBody>
      </p:sp>
      <p:sp>
        <p:nvSpPr>
          <p:cNvPr id="19" name="Text 14"/>
          <p:cNvSpPr/>
          <p:nvPr/>
        </p:nvSpPr>
        <p:spPr>
          <a:xfrm>
            <a:off x="8899855" y="6473952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partnership with ABB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SIDE BY SIDE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713232"/>
            <a:ext cx="11338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FastFlex™ Abbreviated vs. SKU — at a glance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1672" cy="4078224"/>
        </p:xfrm>
        <a:graphic>
          <a:graphicData uri="http://schemas.openxmlformats.org/drawingml/2006/table">
            <a:tbl>
              <a:tblPr/>
              <a:tblGrid>
                <a:gridCol w="286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EFE971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FastFlex™ Abbreviated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EFE971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FastFlex™ SKU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 type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Engineered to Order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Configure to Order (CTO)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Ships as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Switchgear line-up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Single sections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Lead time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b="1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 weeks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b="1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20–25 weeks*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PFA (if needed)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Required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required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Control wiring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By LFG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By LFG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Configurations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Engineered per project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~70 standard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Ratings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 15, 27 kV · up to 4000 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 15 kV · up to 3000 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Enclosure options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Indoor / Outdoor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Indoor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Interrupting rating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 to 63 kA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 to 50 kA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053328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9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SKU lead time reflects factory-installed current &amp; voltage sensors, or CT/PT provisions and mounting hardware. Only ABB-approved CTs and PTs are accepted to maintain UL/UR certification.</a:t>
            </a:r>
            <a:endParaRPr lang="en-US" sz="950" dirty="0"/>
          </a:p>
        </p:txBody>
      </p:sp>
      <p:pic>
        <p:nvPicPr>
          <p:cNvPr id="6" name="Image 0" descr="assets/lfg_logo_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96812"/>
            <a:ext cx="455260" cy="14173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78992" y="647395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 Voltage Switchgear Solutions   ·   Certified ABB OEM Partner</a:t>
            </a:r>
            <a:endParaRPr lang="en-US" sz="850" dirty="0"/>
          </a:p>
        </p:txBody>
      </p:sp>
      <p:sp>
        <p:nvSpPr>
          <p:cNvPr id="8" name="Text 4"/>
          <p:cNvSpPr/>
          <p:nvPr/>
        </p:nvSpPr>
        <p:spPr>
          <a:xfrm>
            <a:off x="8899855" y="6473952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partnership with ABB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EFE9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LFG ADVANTAGE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777240"/>
            <a:ext cx="11247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More than a supplier — your MV integration partner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48132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LFG turns ABB's type-tested platform into a finished, project-ready system — adding the engineering, integration, and testing that lower your barrier to entry into the medium-voltage market.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395728"/>
            <a:ext cx="3584448" cy="1691640"/>
          </a:xfrm>
          <a:prstGeom prst="roundRect">
            <a:avLst>
              <a:gd name="adj" fmla="val 4324"/>
            </a:avLst>
          </a:prstGeom>
          <a:solidFill>
            <a:srgbClr val="161617"/>
          </a:solidFill>
          <a:ln w="12700">
            <a:solidFill>
              <a:srgbClr val="2C2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22960" y="2670048"/>
            <a:ext cx="603504" cy="603504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871" y="2826959"/>
            <a:ext cx="289682" cy="28968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22960" y="3328416"/>
            <a:ext cx="3081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Protection &amp; controls engineering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822960" y="3694176"/>
            <a:ext cx="3081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08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Relays, surge arrestors, and LVC wiring designed and assembled to your specification.</a:t>
            </a:r>
            <a:endParaRPr lang="en-US" sz="1080" dirty="0"/>
          </a:p>
        </p:txBody>
      </p:sp>
      <p:sp>
        <p:nvSpPr>
          <p:cNvPr id="10" name="Shape 7"/>
          <p:cNvSpPr/>
          <p:nvPr/>
        </p:nvSpPr>
        <p:spPr>
          <a:xfrm>
            <a:off x="4306824" y="2395728"/>
            <a:ext cx="3584448" cy="1691640"/>
          </a:xfrm>
          <a:prstGeom prst="roundRect">
            <a:avLst>
              <a:gd name="adj" fmla="val 4324"/>
            </a:avLst>
          </a:prstGeom>
          <a:solidFill>
            <a:srgbClr val="161617"/>
          </a:solidFill>
          <a:ln w="12700">
            <a:solidFill>
              <a:srgbClr val="2C2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581144" y="2670048"/>
            <a:ext cx="603504" cy="603504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8055" y="2826959"/>
            <a:ext cx="289682" cy="28968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581144" y="3328416"/>
            <a:ext cx="3081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UL listing &amp; certification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4581144" y="3694176"/>
            <a:ext cx="3081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08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complete UL listing on the finished product, following UR requirements to avoid re-testing.</a:t>
            </a:r>
            <a:endParaRPr lang="en-US" sz="1080" dirty="0"/>
          </a:p>
        </p:txBody>
      </p:sp>
      <p:sp>
        <p:nvSpPr>
          <p:cNvPr id="15" name="Shape 11"/>
          <p:cNvSpPr/>
          <p:nvPr/>
        </p:nvSpPr>
        <p:spPr>
          <a:xfrm>
            <a:off x="8065008" y="2395728"/>
            <a:ext cx="3584448" cy="1691640"/>
          </a:xfrm>
          <a:prstGeom prst="roundRect">
            <a:avLst>
              <a:gd name="adj" fmla="val 4324"/>
            </a:avLst>
          </a:prstGeom>
          <a:solidFill>
            <a:srgbClr val="161617"/>
          </a:solidFill>
          <a:ln w="12700">
            <a:solidFill>
              <a:srgbClr val="2C2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8339328" y="2670048"/>
            <a:ext cx="603504" cy="603504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6239" y="2826959"/>
            <a:ext cx="289682" cy="28968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339328" y="3328416"/>
            <a:ext cx="3081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Factory &amp; site testing</a:t>
            </a:r>
            <a:endParaRPr lang="en-US" sz="1350" dirty="0"/>
          </a:p>
        </p:txBody>
      </p:sp>
      <p:sp>
        <p:nvSpPr>
          <p:cNvPr id="19" name="Text 14"/>
          <p:cNvSpPr/>
          <p:nvPr/>
        </p:nvSpPr>
        <p:spPr>
          <a:xfrm>
            <a:off x="8339328" y="3694176"/>
            <a:ext cx="3081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08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FAT and SAT so equipment arrives proven, commissioned, and ready to energize.</a:t>
            </a:r>
            <a:endParaRPr lang="en-US" sz="1080" dirty="0"/>
          </a:p>
        </p:txBody>
      </p:sp>
      <p:sp>
        <p:nvSpPr>
          <p:cNvPr id="20" name="Shape 15"/>
          <p:cNvSpPr/>
          <p:nvPr/>
        </p:nvSpPr>
        <p:spPr>
          <a:xfrm>
            <a:off x="548640" y="4270248"/>
            <a:ext cx="3584448" cy="1691640"/>
          </a:xfrm>
          <a:prstGeom prst="roundRect">
            <a:avLst>
              <a:gd name="adj" fmla="val 4324"/>
            </a:avLst>
          </a:prstGeom>
          <a:solidFill>
            <a:srgbClr val="161617"/>
          </a:solidFill>
          <a:ln w="12700">
            <a:solidFill>
              <a:srgbClr val="2C2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6"/>
          <p:cNvSpPr/>
          <p:nvPr/>
        </p:nvSpPr>
        <p:spPr>
          <a:xfrm>
            <a:off x="822960" y="4544568"/>
            <a:ext cx="603504" cy="603504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871" y="4701479"/>
            <a:ext cx="289682" cy="28968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822960" y="5202936"/>
            <a:ext cx="3081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Value-add assembly</a:t>
            </a:r>
            <a:endParaRPr lang="en-US" sz="1350" dirty="0"/>
          </a:p>
        </p:txBody>
      </p:sp>
      <p:sp>
        <p:nvSpPr>
          <p:cNvPr id="24" name="Text 18"/>
          <p:cNvSpPr/>
          <p:nvPr/>
        </p:nvSpPr>
        <p:spPr>
          <a:xfrm>
            <a:off x="822960" y="5568696"/>
            <a:ext cx="3081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08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 transformers, CPT, and fuses assembled and integrated as your project requires.</a:t>
            </a:r>
            <a:endParaRPr lang="en-US" sz="1080" dirty="0"/>
          </a:p>
        </p:txBody>
      </p:sp>
      <p:sp>
        <p:nvSpPr>
          <p:cNvPr id="25" name="Shape 19"/>
          <p:cNvSpPr/>
          <p:nvPr/>
        </p:nvSpPr>
        <p:spPr>
          <a:xfrm>
            <a:off x="4306824" y="4270248"/>
            <a:ext cx="3584448" cy="1691640"/>
          </a:xfrm>
          <a:prstGeom prst="roundRect">
            <a:avLst>
              <a:gd name="adj" fmla="val 4324"/>
            </a:avLst>
          </a:prstGeom>
          <a:solidFill>
            <a:srgbClr val="161617"/>
          </a:solidFill>
          <a:ln w="12700">
            <a:solidFill>
              <a:srgbClr val="2C2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0"/>
          <p:cNvSpPr/>
          <p:nvPr/>
        </p:nvSpPr>
        <p:spPr>
          <a:xfrm>
            <a:off x="4581144" y="4544568"/>
            <a:ext cx="603504" cy="603504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8055" y="4701479"/>
            <a:ext cx="289682" cy="289682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4581144" y="5202936"/>
            <a:ext cx="3081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Supply-chain control</a:t>
            </a:r>
            <a:endParaRPr lang="en-US" sz="1350" dirty="0"/>
          </a:p>
        </p:txBody>
      </p:sp>
      <p:sp>
        <p:nvSpPr>
          <p:cNvPr id="29" name="Text 22"/>
          <p:cNvSpPr/>
          <p:nvPr/>
        </p:nvSpPr>
        <p:spPr>
          <a:xfrm>
            <a:off x="4581144" y="5568696"/>
            <a:ext cx="3081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08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 single-section frames ahead of demand for the shortest, most predictable lead times.</a:t>
            </a:r>
            <a:endParaRPr lang="en-US" sz="1080" dirty="0"/>
          </a:p>
        </p:txBody>
      </p:sp>
      <p:sp>
        <p:nvSpPr>
          <p:cNvPr id="30" name="Shape 23"/>
          <p:cNvSpPr/>
          <p:nvPr/>
        </p:nvSpPr>
        <p:spPr>
          <a:xfrm>
            <a:off x="8065008" y="4270248"/>
            <a:ext cx="3584448" cy="1691640"/>
          </a:xfrm>
          <a:prstGeom prst="roundRect">
            <a:avLst>
              <a:gd name="adj" fmla="val 4324"/>
            </a:avLst>
          </a:prstGeom>
          <a:solidFill>
            <a:srgbClr val="161617"/>
          </a:solidFill>
          <a:ln w="12700">
            <a:solidFill>
              <a:srgbClr val="2C2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4"/>
          <p:cNvSpPr/>
          <p:nvPr/>
        </p:nvSpPr>
        <p:spPr>
          <a:xfrm>
            <a:off x="8339328" y="4544568"/>
            <a:ext cx="603504" cy="603504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96239" y="4701479"/>
            <a:ext cx="289682" cy="289682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8339328" y="5202936"/>
            <a:ext cx="3081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Single point of accountability</a:t>
            </a:r>
            <a:endParaRPr lang="en-US" sz="1350" dirty="0"/>
          </a:p>
        </p:txBody>
      </p:sp>
      <p:sp>
        <p:nvSpPr>
          <p:cNvPr id="34" name="Text 26"/>
          <p:cNvSpPr/>
          <p:nvPr/>
        </p:nvSpPr>
        <p:spPr>
          <a:xfrm>
            <a:off x="8339328" y="5568696"/>
            <a:ext cx="3081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08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partner from configuration through commissioning — local support, clear ownership.</a:t>
            </a:r>
            <a:endParaRPr lang="en-US" sz="1080" dirty="0"/>
          </a:p>
        </p:txBody>
      </p:sp>
      <p:pic>
        <p:nvPicPr>
          <p:cNvPr id="35" name="Image 6" descr="assets/lfg_logo_whit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920" y="6496812"/>
            <a:ext cx="455260" cy="141732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1078992" y="647395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 Voltage Switchgear Solutions   ·   Certified ABB OEM Partner</a:t>
            </a:r>
            <a:endParaRPr lang="en-US" sz="850" dirty="0"/>
          </a:p>
        </p:txBody>
      </p:sp>
      <p:sp>
        <p:nvSpPr>
          <p:cNvPr id="37" name="Text 28"/>
          <p:cNvSpPr/>
          <p:nvPr/>
        </p:nvSpPr>
        <p:spPr>
          <a:xfrm>
            <a:off x="8899855" y="6473952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i="1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partnership with ABB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FITS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713232"/>
            <a:ext cx="11338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Built for the markets driving MV demand through 2031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48640" y="138988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LFG's ABB-partnered switchgear serves the applications where speed, reliability, and certification matter most.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2679192" cy="3291840"/>
          </a:xfrm>
          <a:prstGeom prst="roundRect">
            <a:avLst>
              <a:gd name="adj" fmla="val 3413"/>
            </a:avLst>
          </a:prstGeom>
          <a:solidFill>
            <a:srgbClr val="F8F8F8"/>
          </a:solidFill>
          <a:ln w="12700">
            <a:solidFill>
              <a:srgbClr val="C4CCD6"/>
            </a:solidFill>
            <a:prstDash val="solid"/>
          </a:ln>
          <a:effectLst>
            <a:outerShdw blurRad="1143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48640" y="2148840"/>
            <a:ext cx="2679192" cy="1417320"/>
          </a:xfrm>
          <a:prstGeom prst="roundRect">
            <a:avLst>
              <a:gd name="adj" fmla="val 6452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48640" y="3154680"/>
            <a:ext cx="2679192" cy="411480"/>
          </a:xfrm>
          <a:prstGeom prst="rect">
            <a:avLst/>
          </a:prstGeom>
          <a:solidFill>
            <a:srgbClr val="F8F8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504188" y="2368296"/>
            <a:ext cx="768096" cy="768096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893" y="2568001"/>
            <a:ext cx="368686" cy="368686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85800" y="3227832"/>
            <a:ext cx="24048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Centers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841248" y="3931920"/>
            <a:ext cx="209397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Fast-track MV distribution for hyperscale and colocation build-outs where schedule is everything.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3483864" y="2148840"/>
            <a:ext cx="2679192" cy="3291840"/>
          </a:xfrm>
          <a:prstGeom prst="roundRect">
            <a:avLst>
              <a:gd name="adj" fmla="val 3413"/>
            </a:avLst>
          </a:prstGeom>
          <a:solidFill>
            <a:srgbClr val="F8F8F8"/>
          </a:solidFill>
          <a:ln w="12700">
            <a:solidFill>
              <a:srgbClr val="C4CCD6"/>
            </a:solidFill>
            <a:prstDash val="solid"/>
          </a:ln>
          <a:effectLst>
            <a:outerShdw blurRad="1143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3483864" y="2148840"/>
            <a:ext cx="2679192" cy="1417320"/>
          </a:xfrm>
          <a:prstGeom prst="roundRect">
            <a:avLst>
              <a:gd name="adj" fmla="val 6452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3483864" y="3154680"/>
            <a:ext cx="2679192" cy="411480"/>
          </a:xfrm>
          <a:prstGeom prst="rect">
            <a:avLst/>
          </a:prstGeom>
          <a:solidFill>
            <a:srgbClr val="F8F8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4439412" y="2368296"/>
            <a:ext cx="768096" cy="768096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9117" y="2568001"/>
            <a:ext cx="368686" cy="368686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3621024" y="3227832"/>
            <a:ext cx="24048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Oil, Gas &amp; Energy</a:t>
            </a:r>
            <a:endParaRPr lang="en-US" sz="1550" dirty="0"/>
          </a:p>
        </p:txBody>
      </p:sp>
      <p:sp>
        <p:nvSpPr>
          <p:cNvPr id="18" name="Text 14"/>
          <p:cNvSpPr/>
          <p:nvPr/>
        </p:nvSpPr>
        <p:spPr>
          <a:xfrm>
            <a:off x="3776472" y="3931920"/>
            <a:ext cx="209397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Robust, certified switchgear for demanding upstream, midstream, and processing environments.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6419088" y="2148840"/>
            <a:ext cx="2679192" cy="3291840"/>
          </a:xfrm>
          <a:prstGeom prst="roundRect">
            <a:avLst>
              <a:gd name="adj" fmla="val 3413"/>
            </a:avLst>
          </a:prstGeom>
          <a:solidFill>
            <a:srgbClr val="F8F8F8"/>
          </a:solidFill>
          <a:ln w="12700">
            <a:solidFill>
              <a:srgbClr val="C4CCD6"/>
            </a:solidFill>
            <a:prstDash val="solid"/>
          </a:ln>
          <a:effectLst>
            <a:outerShdw blurRad="1143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6"/>
          <p:cNvSpPr/>
          <p:nvPr/>
        </p:nvSpPr>
        <p:spPr>
          <a:xfrm>
            <a:off x="6419088" y="2148840"/>
            <a:ext cx="2679192" cy="1417320"/>
          </a:xfrm>
          <a:prstGeom prst="roundRect">
            <a:avLst>
              <a:gd name="adj" fmla="val 6452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7"/>
          <p:cNvSpPr/>
          <p:nvPr/>
        </p:nvSpPr>
        <p:spPr>
          <a:xfrm>
            <a:off x="6419088" y="3154680"/>
            <a:ext cx="2679192" cy="411480"/>
          </a:xfrm>
          <a:prstGeom prst="rect">
            <a:avLst/>
          </a:prstGeom>
          <a:solidFill>
            <a:srgbClr val="F8F8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8"/>
          <p:cNvSpPr/>
          <p:nvPr/>
        </p:nvSpPr>
        <p:spPr>
          <a:xfrm>
            <a:off x="7374636" y="2368296"/>
            <a:ext cx="768096" cy="768096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341" y="2568001"/>
            <a:ext cx="368686" cy="368686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6556248" y="3227832"/>
            <a:ext cx="24048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Industrial &amp; Manufacturing</a:t>
            </a:r>
            <a:endParaRPr lang="en-US" sz="1550" dirty="0"/>
          </a:p>
        </p:txBody>
      </p:sp>
      <p:sp>
        <p:nvSpPr>
          <p:cNvPr id="25" name="Text 20"/>
          <p:cNvSpPr/>
          <p:nvPr/>
        </p:nvSpPr>
        <p:spPr>
          <a:xfrm>
            <a:off x="6711696" y="3931920"/>
            <a:ext cx="209397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Reliable power distribution for plants, expansions, and capacity-driven projects.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9354312" y="2148840"/>
            <a:ext cx="2679192" cy="3291840"/>
          </a:xfrm>
          <a:prstGeom prst="roundRect">
            <a:avLst>
              <a:gd name="adj" fmla="val 3413"/>
            </a:avLst>
          </a:prstGeom>
          <a:solidFill>
            <a:srgbClr val="F8F8F8"/>
          </a:solidFill>
          <a:ln w="12700">
            <a:solidFill>
              <a:srgbClr val="C4CCD6"/>
            </a:solidFill>
            <a:prstDash val="solid"/>
          </a:ln>
          <a:effectLst>
            <a:outerShdw blurRad="1143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2"/>
          <p:cNvSpPr/>
          <p:nvPr/>
        </p:nvSpPr>
        <p:spPr>
          <a:xfrm>
            <a:off x="9354312" y="2148840"/>
            <a:ext cx="2679192" cy="1417320"/>
          </a:xfrm>
          <a:prstGeom prst="roundRect">
            <a:avLst>
              <a:gd name="adj" fmla="val 6452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3"/>
          <p:cNvSpPr/>
          <p:nvPr/>
        </p:nvSpPr>
        <p:spPr>
          <a:xfrm>
            <a:off x="9354312" y="3154680"/>
            <a:ext cx="2679192" cy="411480"/>
          </a:xfrm>
          <a:prstGeom prst="rect">
            <a:avLst/>
          </a:prstGeom>
          <a:solidFill>
            <a:srgbClr val="F8F8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4"/>
          <p:cNvSpPr/>
          <p:nvPr/>
        </p:nvSpPr>
        <p:spPr>
          <a:xfrm>
            <a:off x="10309860" y="2368296"/>
            <a:ext cx="768096" cy="768096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09565" y="2568001"/>
            <a:ext cx="368686" cy="368686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9491472" y="3227832"/>
            <a:ext cx="24048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Utilities &amp; Renewables</a:t>
            </a:r>
            <a:endParaRPr lang="en-US" sz="1550" dirty="0"/>
          </a:p>
        </p:txBody>
      </p:sp>
      <p:sp>
        <p:nvSpPr>
          <p:cNvPr id="32" name="Text 26"/>
          <p:cNvSpPr/>
          <p:nvPr/>
        </p:nvSpPr>
        <p:spPr>
          <a:xfrm>
            <a:off x="9646920" y="3931920"/>
            <a:ext cx="209397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Indoor and outdoor line-ups for grid, substation, and solar-plus-storage interconnection.</a:t>
            </a:r>
            <a:endParaRPr lang="en-US" sz="1200" dirty="0"/>
          </a:p>
        </p:txBody>
      </p:sp>
      <p:pic>
        <p:nvPicPr>
          <p:cNvPr id="33" name="Image 4" descr="assets/lfg_logo_black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496812"/>
            <a:ext cx="455260" cy="141732"/>
          </a:xfrm>
          <a:prstGeom prst="rect">
            <a:avLst/>
          </a:prstGeom>
        </p:spPr>
      </p:pic>
      <p:sp>
        <p:nvSpPr>
          <p:cNvPr id="34" name="Text 27"/>
          <p:cNvSpPr/>
          <p:nvPr/>
        </p:nvSpPr>
        <p:spPr>
          <a:xfrm>
            <a:off x="1078992" y="647395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 Voltage Switchgear Solutions   ·   Certified ABB OEM Partner</a:t>
            </a:r>
            <a:endParaRPr lang="en-US" sz="850" dirty="0"/>
          </a:p>
        </p:txBody>
      </p:sp>
      <p:sp>
        <p:nvSpPr>
          <p:cNvPr id="35" name="Text 28"/>
          <p:cNvSpPr/>
          <p:nvPr/>
        </p:nvSpPr>
        <p:spPr>
          <a:xfrm>
            <a:off x="8899855" y="6473952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partnership with ABB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0"/>
            <a:ext cx="402336" cy="6858000"/>
          </a:xfrm>
          <a:prstGeom prst="rect">
            <a:avLst/>
          </a:prstGeom>
          <a:solidFill>
            <a:srgbClr val="0B0B0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9345168" y="0"/>
            <a:ext cx="402336" cy="6858000"/>
          </a:xfrm>
          <a:prstGeom prst="rect">
            <a:avLst/>
          </a:prstGeom>
          <a:solidFill>
            <a:srgbClr val="11111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912096" y="0"/>
            <a:ext cx="402336" cy="6858000"/>
          </a:xfrm>
          <a:prstGeom prst="rect">
            <a:avLst/>
          </a:prstGeom>
          <a:solidFill>
            <a:srgbClr val="0B0B0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479024" y="0"/>
            <a:ext cx="402336" cy="6858000"/>
          </a:xfrm>
          <a:prstGeom prst="rect">
            <a:avLst/>
          </a:prstGeom>
          <a:solidFill>
            <a:srgbClr val="11111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1045952" y="0"/>
            <a:ext cx="402336" cy="6858000"/>
          </a:xfrm>
          <a:prstGeom prst="rect">
            <a:avLst/>
          </a:prstGeom>
          <a:solidFill>
            <a:srgbClr val="0B0B0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1612880" y="0"/>
            <a:ext cx="402336" cy="6858000"/>
          </a:xfrm>
          <a:prstGeom prst="rect">
            <a:avLst/>
          </a:prstGeom>
          <a:solidFill>
            <a:srgbClr val="11111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assets/lfg_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8640"/>
            <a:ext cx="1615440" cy="50292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85800" y="1783080"/>
            <a:ext cx="8686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Bring MV to market — </a:t>
            </a:r>
            <a:endParaRPr lang="en-US" sz="4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EFE9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faster, and certified.</a:t>
            </a:r>
            <a:endParaRPr lang="en-US" sz="4000" dirty="0"/>
          </a:p>
        </p:txBody>
      </p:sp>
      <p:sp>
        <p:nvSpPr>
          <p:cNvPr id="11" name="Text 8"/>
          <p:cNvSpPr/>
          <p:nvPr/>
        </p:nvSpPr>
        <p:spPr>
          <a:xfrm>
            <a:off x="713232" y="3364992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55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with LFG — a certified ABB OEM partner — to deliver type-tested medium-voltage switchgear with the speed, engineering, and accountability your projects demand.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713232" y="4526280"/>
            <a:ext cx="3566160" cy="868680"/>
          </a:xfrm>
          <a:prstGeom prst="roundRect">
            <a:avLst>
              <a:gd name="adj" fmla="val 9474"/>
            </a:avLst>
          </a:prstGeom>
          <a:solidFill>
            <a:srgbClr val="161617"/>
          </a:solidFill>
          <a:ln w="12700">
            <a:solidFill>
              <a:srgbClr val="2C2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950976" y="4745736"/>
            <a:ext cx="438912" cy="438912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093" y="4859853"/>
            <a:ext cx="210678" cy="21067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536192" y="467258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EFE9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1536192" y="4928616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Dalia Leyous · Sr. Sales Engineer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4535424" y="4526280"/>
            <a:ext cx="3566160" cy="868680"/>
          </a:xfrm>
          <a:prstGeom prst="roundRect">
            <a:avLst>
              <a:gd name="adj" fmla="val 9474"/>
            </a:avLst>
          </a:prstGeom>
          <a:solidFill>
            <a:srgbClr val="161617"/>
          </a:solidFill>
          <a:ln w="12700">
            <a:solidFill>
              <a:srgbClr val="2C2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4773168" y="4745736"/>
            <a:ext cx="438912" cy="438912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7285" y="4859853"/>
            <a:ext cx="210678" cy="21067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5358384" y="467258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EFE9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5358384" y="4928616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/>
              </a:rPr>
              <a:t>dleyous@lfg.us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</a:t>
            </a:r>
            <a:endParaRPr lang="en-US" sz="1300" dirty="0"/>
          </a:p>
        </p:txBody>
      </p:sp>
      <p:sp>
        <p:nvSpPr>
          <p:cNvPr id="22" name="Shape 17"/>
          <p:cNvSpPr/>
          <p:nvPr/>
        </p:nvSpPr>
        <p:spPr>
          <a:xfrm>
            <a:off x="8357616" y="4526280"/>
            <a:ext cx="3566160" cy="868680"/>
          </a:xfrm>
          <a:prstGeom prst="roundRect">
            <a:avLst>
              <a:gd name="adj" fmla="val 9474"/>
            </a:avLst>
          </a:prstGeom>
          <a:solidFill>
            <a:srgbClr val="161617"/>
          </a:solidFill>
          <a:ln w="12700">
            <a:solidFill>
              <a:srgbClr val="2C2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8595360" y="4745736"/>
            <a:ext cx="438912" cy="438912"/>
          </a:xfrm>
          <a:prstGeom prst="ellipse">
            <a:avLst/>
          </a:prstGeom>
          <a:solidFill>
            <a:srgbClr val="EFE97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9477" y="4859853"/>
            <a:ext cx="210678" cy="210678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180576" y="467258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EFE9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PHONE / WEB</a:t>
            </a:r>
            <a:endParaRPr lang="en-US" sz="900" dirty="0"/>
          </a:p>
        </p:txBody>
      </p:sp>
      <p:sp>
        <p:nvSpPr>
          <p:cNvPr id="26" name="Text 20"/>
          <p:cNvSpPr/>
          <p:nvPr/>
        </p:nvSpPr>
        <p:spPr>
          <a:xfrm>
            <a:off x="9180576" y="4928616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(954) 643-5135 · lfg.us</a:t>
            </a:r>
            <a:endParaRPr lang="en-US" sz="1300" dirty="0"/>
          </a:p>
        </p:txBody>
      </p:sp>
      <p:sp>
        <p:nvSpPr>
          <p:cNvPr id="27" name="Text 21"/>
          <p:cNvSpPr/>
          <p:nvPr/>
        </p:nvSpPr>
        <p:spPr>
          <a:xfrm>
            <a:off x="713232" y="5806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partnership with ABB.  FastFlex™, Advance® and Advance® 27 are trademarks of ABB.</a:t>
            </a:r>
            <a:endParaRPr lang="en-US" sz="950" dirty="0"/>
          </a:p>
        </p:txBody>
      </p:sp>
      <p:pic>
        <p:nvPicPr>
          <p:cNvPr id="28" name="Image 4" descr="assets/lfg_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96812"/>
            <a:ext cx="455260" cy="141732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1078992" y="647395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 Voltage Switchgear Solutions   ·   Certified ABB OEM Partner</a:t>
            </a:r>
            <a:endParaRPr lang="en-US" sz="850" dirty="0"/>
          </a:p>
        </p:txBody>
      </p:sp>
      <p:sp>
        <p:nvSpPr>
          <p:cNvPr id="30" name="Text 23"/>
          <p:cNvSpPr/>
          <p:nvPr/>
        </p:nvSpPr>
        <p:spPr>
          <a:xfrm>
            <a:off x="8899855" y="6473952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i="1" dirty="0">
                <a:solidFill>
                  <a:srgbClr val="E9EA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partnership with ABB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1521</Words>
  <Application>Microsoft Office PowerPoint</Application>
  <PresentationFormat>Widescreen</PresentationFormat>
  <Paragraphs>210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LFG Medium Voltage Switchgear Solutions</dc:title>
  <dc:subject>PptxGenJS Presentation</dc:subject>
  <dc:creator>LFG</dc:creator>
  <cp:lastModifiedBy>Zac Elkins</cp:lastModifiedBy>
  <cp:revision>2</cp:revision>
  <dcterms:created xsi:type="dcterms:W3CDTF">2026-07-10T16:57:50Z</dcterms:created>
  <dcterms:modified xsi:type="dcterms:W3CDTF">2026-07-14T20:03:55Z</dcterms:modified>
</cp:coreProperties>
</file>