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6"/>
  </p:notesMasterIdLst>
  <p:sldIdLst>
    <p:sldId id="256" r:id="rId2"/>
    <p:sldId id="281" r:id="rId3"/>
    <p:sldId id="273" r:id="rId4"/>
    <p:sldId id="276" r:id="rId5"/>
    <p:sldId id="282" r:id="rId6"/>
    <p:sldId id="262" r:id="rId7"/>
    <p:sldId id="279" r:id="rId8"/>
    <p:sldId id="277" r:id="rId9"/>
    <p:sldId id="283" r:id="rId10"/>
    <p:sldId id="272" r:id="rId11"/>
    <p:sldId id="271" r:id="rId12"/>
    <p:sldId id="274" r:id="rId13"/>
    <p:sldId id="280" r:id="rId14"/>
    <p:sldId id="275" r:id="rId15"/>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0D5CAA-98BB-BC01-BAEE-4A8520A28DC5}" name="Patrick Dempsey" initials="PD" userId="0ed74fc511846da4" providerId="Windows Live"/>
  <p188:author id="{F9976FCC-6067-A912-31A3-BCF5F9C00E77}" name="Alex Fox" initials="AF" userId="S::afox@powerdesigninc.us::c87dd982-4727-47e8-9cb2-7048ab38eff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102E"/>
    <a:srgbClr val="73B3AE"/>
    <a:srgbClr val="C7B5A2"/>
    <a:srgbClr val="E0E722"/>
    <a:srgbClr val="2D2D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74"/>
    <p:restoredTop sz="96296"/>
  </p:normalViewPr>
  <p:slideViewPr>
    <p:cSldViewPr snapToGrid="0">
      <p:cViewPr>
        <p:scale>
          <a:sx n="160" d="100"/>
          <a:sy n="160" d="100"/>
        </p:scale>
        <p:origin x="1656" y="-8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EF53D4-BF59-447F-85AE-7AFFBB628B3D}" type="datetimeFigureOut">
              <a:rPr lang="en-US" smtClean="0"/>
              <a:t>9/4/26</a:t>
            </a:fld>
            <a:endParaRPr lang="en-US" dirty="0"/>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4131BD-EC62-4005-89E4-6825A529D819}" type="slidenum">
              <a:rPr lang="en-US" smtClean="0"/>
              <a:t>‹#›</a:t>
            </a:fld>
            <a:endParaRPr lang="en-US" dirty="0"/>
          </a:p>
        </p:txBody>
      </p:sp>
    </p:spTree>
    <p:extLst>
      <p:ext uri="{BB962C8B-B14F-4D97-AF65-F5344CB8AC3E}">
        <p14:creationId xmlns:p14="http://schemas.microsoft.com/office/powerpoint/2010/main" val="3407957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4131BD-EC62-4005-89E4-6825A529D819}" type="slidenum">
              <a:rPr lang="en-US" smtClean="0"/>
              <a:t>2</a:t>
            </a:fld>
            <a:endParaRPr lang="en-US" dirty="0"/>
          </a:p>
        </p:txBody>
      </p:sp>
    </p:spTree>
    <p:extLst>
      <p:ext uri="{BB962C8B-B14F-4D97-AF65-F5344CB8AC3E}">
        <p14:creationId xmlns:p14="http://schemas.microsoft.com/office/powerpoint/2010/main" val="3502367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4131BD-EC62-4005-89E4-6825A529D819}" type="slidenum">
              <a:rPr lang="en-US" smtClean="0"/>
              <a:t>3</a:t>
            </a:fld>
            <a:endParaRPr lang="en-US" dirty="0"/>
          </a:p>
        </p:txBody>
      </p:sp>
    </p:spTree>
    <p:extLst>
      <p:ext uri="{BB962C8B-B14F-4D97-AF65-F5344CB8AC3E}">
        <p14:creationId xmlns:p14="http://schemas.microsoft.com/office/powerpoint/2010/main" val="3676302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4131BD-EC62-4005-89E4-6825A529D819}" type="slidenum">
              <a:rPr lang="en-US" smtClean="0"/>
              <a:t>4</a:t>
            </a:fld>
            <a:endParaRPr lang="en-US" dirty="0"/>
          </a:p>
        </p:txBody>
      </p:sp>
    </p:spTree>
    <p:extLst>
      <p:ext uri="{BB962C8B-B14F-4D97-AF65-F5344CB8AC3E}">
        <p14:creationId xmlns:p14="http://schemas.microsoft.com/office/powerpoint/2010/main" val="1110162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B23FC-905A-972C-6507-A84811772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4E9F03-F938-3F64-F53C-4829593FEC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E5A337-27C8-2A7B-338F-317505EEA2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ACBBD2-FC11-9DEC-E68A-378C3B44CF52}"/>
              </a:ext>
            </a:extLst>
          </p:cNvPr>
          <p:cNvSpPr>
            <a:spLocks noGrp="1"/>
          </p:cNvSpPr>
          <p:nvPr>
            <p:ph type="sldNum" sz="quarter" idx="5"/>
          </p:nvPr>
        </p:nvSpPr>
        <p:spPr/>
        <p:txBody>
          <a:bodyPr/>
          <a:lstStyle/>
          <a:p>
            <a:fld id="{9C4131BD-EC62-4005-89E4-6825A529D819}" type="slidenum">
              <a:rPr lang="en-US" smtClean="0"/>
              <a:t>5</a:t>
            </a:fld>
            <a:endParaRPr lang="en-US" dirty="0"/>
          </a:p>
        </p:txBody>
      </p:sp>
    </p:spTree>
    <p:extLst>
      <p:ext uri="{BB962C8B-B14F-4D97-AF65-F5344CB8AC3E}">
        <p14:creationId xmlns:p14="http://schemas.microsoft.com/office/powerpoint/2010/main" val="400349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4131BD-EC62-4005-89E4-6825A529D819}" type="slidenum">
              <a:rPr lang="en-US" smtClean="0"/>
              <a:t>6</a:t>
            </a:fld>
            <a:endParaRPr lang="en-US" dirty="0"/>
          </a:p>
        </p:txBody>
      </p:sp>
    </p:spTree>
    <p:extLst>
      <p:ext uri="{BB962C8B-B14F-4D97-AF65-F5344CB8AC3E}">
        <p14:creationId xmlns:p14="http://schemas.microsoft.com/office/powerpoint/2010/main" val="3074222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4131BD-EC62-4005-89E4-6825A529D819}" type="slidenum">
              <a:rPr lang="en-US" smtClean="0"/>
              <a:t>7</a:t>
            </a:fld>
            <a:endParaRPr lang="en-US" dirty="0"/>
          </a:p>
        </p:txBody>
      </p:sp>
    </p:spTree>
    <p:extLst>
      <p:ext uri="{BB962C8B-B14F-4D97-AF65-F5344CB8AC3E}">
        <p14:creationId xmlns:p14="http://schemas.microsoft.com/office/powerpoint/2010/main" val="190549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4131BD-EC62-4005-89E4-6825A529D819}" type="slidenum">
              <a:rPr lang="en-US" smtClean="0"/>
              <a:t>8</a:t>
            </a:fld>
            <a:endParaRPr lang="en-US" dirty="0"/>
          </a:p>
        </p:txBody>
      </p:sp>
    </p:spTree>
    <p:extLst>
      <p:ext uri="{BB962C8B-B14F-4D97-AF65-F5344CB8AC3E}">
        <p14:creationId xmlns:p14="http://schemas.microsoft.com/office/powerpoint/2010/main" val="2364457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395B8-87FB-E3EE-71A0-8CDCDA2A1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A76A80-5029-200F-E636-372E81EDD3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BD7A3E-BA23-94A8-3148-4FEA2825AF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288BE1-FF10-CCC7-8729-3754A12097F4}"/>
              </a:ext>
            </a:extLst>
          </p:cNvPr>
          <p:cNvSpPr>
            <a:spLocks noGrp="1"/>
          </p:cNvSpPr>
          <p:nvPr>
            <p:ph type="sldNum" sz="quarter" idx="5"/>
          </p:nvPr>
        </p:nvSpPr>
        <p:spPr/>
        <p:txBody>
          <a:bodyPr/>
          <a:lstStyle/>
          <a:p>
            <a:fld id="{9C4131BD-EC62-4005-89E4-6825A529D819}" type="slidenum">
              <a:rPr lang="en-US" smtClean="0"/>
              <a:t>9</a:t>
            </a:fld>
            <a:endParaRPr lang="en-US" dirty="0"/>
          </a:p>
        </p:txBody>
      </p:sp>
    </p:spTree>
    <p:extLst>
      <p:ext uri="{BB962C8B-B14F-4D97-AF65-F5344CB8AC3E}">
        <p14:creationId xmlns:p14="http://schemas.microsoft.com/office/powerpoint/2010/main" val="3667564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4131BD-EC62-4005-89E4-6825A529D819}" type="slidenum">
              <a:rPr lang="en-US" smtClean="0"/>
              <a:t>11</a:t>
            </a:fld>
            <a:endParaRPr lang="en-US" dirty="0"/>
          </a:p>
        </p:txBody>
      </p:sp>
    </p:spTree>
    <p:extLst>
      <p:ext uri="{BB962C8B-B14F-4D97-AF65-F5344CB8AC3E}">
        <p14:creationId xmlns:p14="http://schemas.microsoft.com/office/powerpoint/2010/main" val="465708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4131BD-EC62-4005-89E4-6825A529D819}" type="slidenum">
              <a:rPr lang="en-US" smtClean="0"/>
              <a:t>12</a:t>
            </a:fld>
            <a:endParaRPr lang="en-US" dirty="0"/>
          </a:p>
        </p:txBody>
      </p:sp>
    </p:spTree>
    <p:extLst>
      <p:ext uri="{BB962C8B-B14F-4D97-AF65-F5344CB8AC3E}">
        <p14:creationId xmlns:p14="http://schemas.microsoft.com/office/powerpoint/2010/main" val="1128898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4131BD-EC62-4005-89E4-6825A529D819}" type="slidenum">
              <a:rPr lang="en-US" smtClean="0"/>
              <a:t>13</a:t>
            </a:fld>
            <a:endParaRPr lang="en-US" dirty="0"/>
          </a:p>
        </p:txBody>
      </p:sp>
    </p:spTree>
    <p:extLst>
      <p:ext uri="{BB962C8B-B14F-4D97-AF65-F5344CB8AC3E}">
        <p14:creationId xmlns:p14="http://schemas.microsoft.com/office/powerpoint/2010/main" val="4077305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D0D094-C98A-8044-9AAB-03987966D2AA}" type="datetimeFigureOut">
              <a:rPr lang="en-US" smtClean="0"/>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1A4914-8D0E-3B41-9AD5-39EE0C952832}" type="slidenum">
              <a:rPr lang="en-US" smtClean="0"/>
              <a:t>‹#›</a:t>
            </a:fld>
            <a:endParaRPr lang="en-US" dirty="0"/>
          </a:p>
        </p:txBody>
      </p:sp>
    </p:spTree>
    <p:extLst>
      <p:ext uri="{BB962C8B-B14F-4D97-AF65-F5344CB8AC3E}">
        <p14:creationId xmlns:p14="http://schemas.microsoft.com/office/powerpoint/2010/main" val="883768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D0D094-C98A-8044-9AAB-03987966D2AA}" type="datetimeFigureOut">
              <a:rPr lang="en-US" smtClean="0"/>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1A4914-8D0E-3B41-9AD5-39EE0C952832}" type="slidenum">
              <a:rPr lang="en-US" smtClean="0"/>
              <a:t>‹#›</a:t>
            </a:fld>
            <a:endParaRPr lang="en-US" dirty="0"/>
          </a:p>
        </p:txBody>
      </p:sp>
    </p:spTree>
    <p:extLst>
      <p:ext uri="{BB962C8B-B14F-4D97-AF65-F5344CB8AC3E}">
        <p14:creationId xmlns:p14="http://schemas.microsoft.com/office/powerpoint/2010/main" val="352396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D0D094-C98A-8044-9AAB-03987966D2AA}" type="datetimeFigureOut">
              <a:rPr lang="en-US" smtClean="0"/>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1A4914-8D0E-3B41-9AD5-39EE0C952832}" type="slidenum">
              <a:rPr lang="en-US" smtClean="0"/>
              <a:t>‹#›</a:t>
            </a:fld>
            <a:endParaRPr lang="en-US" dirty="0"/>
          </a:p>
        </p:txBody>
      </p:sp>
    </p:spTree>
    <p:extLst>
      <p:ext uri="{BB962C8B-B14F-4D97-AF65-F5344CB8AC3E}">
        <p14:creationId xmlns:p14="http://schemas.microsoft.com/office/powerpoint/2010/main" val="3893601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D0D094-C98A-8044-9AAB-03987966D2AA}" type="datetimeFigureOut">
              <a:rPr lang="en-US" smtClean="0"/>
              <a:t>9/4/26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1A4914-8D0E-3B41-9AD5-39EE0C952832}" type="slidenum">
              <a:rPr lang="en-US" smtClean="0"/>
              <a:t>‹#›</a:t>
            </a:fld>
            <a:endParaRPr lang="en-US" dirty="0"/>
          </a:p>
        </p:txBody>
      </p:sp>
    </p:spTree>
    <p:extLst>
      <p:ext uri="{BB962C8B-B14F-4D97-AF65-F5344CB8AC3E}">
        <p14:creationId xmlns:p14="http://schemas.microsoft.com/office/powerpoint/2010/main" val="3577951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D0D094-C98A-8044-9AAB-03987966D2AA}" type="datetimeFigureOut">
              <a:rPr lang="en-US" smtClean="0"/>
              <a:t>9/4/26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11A4914-8D0E-3B41-9AD5-39EE0C952832}" type="slidenum">
              <a:rPr lang="en-US" smtClean="0"/>
              <a:t>‹#›</a:t>
            </a:fld>
            <a:endParaRPr lang="en-US" dirty="0"/>
          </a:p>
        </p:txBody>
      </p:sp>
    </p:spTree>
    <p:extLst>
      <p:ext uri="{BB962C8B-B14F-4D97-AF65-F5344CB8AC3E}">
        <p14:creationId xmlns:p14="http://schemas.microsoft.com/office/powerpoint/2010/main" val="4294956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D0D094-C98A-8044-9AAB-03987966D2AA}" type="datetimeFigureOut">
              <a:rPr lang="en-US" smtClean="0"/>
              <a:t>9/4/26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11A4914-8D0E-3B41-9AD5-39EE0C952832}" type="slidenum">
              <a:rPr lang="en-US" smtClean="0"/>
              <a:t>‹#›</a:t>
            </a:fld>
            <a:endParaRPr lang="en-US" dirty="0"/>
          </a:p>
        </p:txBody>
      </p:sp>
    </p:spTree>
    <p:extLst>
      <p:ext uri="{BB962C8B-B14F-4D97-AF65-F5344CB8AC3E}">
        <p14:creationId xmlns:p14="http://schemas.microsoft.com/office/powerpoint/2010/main" val="1280533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D0D094-C98A-8044-9AAB-03987966D2AA}" type="datetimeFigureOut">
              <a:rPr lang="en-US" smtClean="0"/>
              <a:t>9/4/26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11A4914-8D0E-3B41-9AD5-39EE0C952832}" type="slidenum">
              <a:rPr lang="en-US" smtClean="0"/>
              <a:t>‹#›</a:t>
            </a:fld>
            <a:endParaRPr lang="en-US" dirty="0"/>
          </a:p>
        </p:txBody>
      </p:sp>
    </p:spTree>
    <p:extLst>
      <p:ext uri="{BB962C8B-B14F-4D97-AF65-F5344CB8AC3E}">
        <p14:creationId xmlns:p14="http://schemas.microsoft.com/office/powerpoint/2010/main" val="2742045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4AD0D094-C98A-8044-9AAB-03987966D2AA}" type="datetimeFigureOut">
              <a:rPr lang="en-US" smtClean="0"/>
              <a:t>9/4/26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1A4914-8D0E-3B41-9AD5-39EE0C952832}" type="slidenum">
              <a:rPr lang="en-US" smtClean="0"/>
              <a:t>‹#›</a:t>
            </a:fld>
            <a:endParaRPr lang="en-US" dirty="0"/>
          </a:p>
        </p:txBody>
      </p:sp>
    </p:spTree>
    <p:extLst>
      <p:ext uri="{BB962C8B-B14F-4D97-AF65-F5344CB8AC3E}">
        <p14:creationId xmlns:p14="http://schemas.microsoft.com/office/powerpoint/2010/main" val="51745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dirty="0"/>
              <a:t>Click icon to add picture</a:t>
            </a:r>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4AD0D094-C98A-8044-9AAB-03987966D2AA}" type="datetimeFigureOut">
              <a:rPr lang="en-US" smtClean="0"/>
              <a:t>9/4/26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1A4914-8D0E-3B41-9AD5-39EE0C952832}" type="slidenum">
              <a:rPr lang="en-US" smtClean="0"/>
              <a:t>‹#›</a:t>
            </a:fld>
            <a:endParaRPr lang="en-US" dirty="0"/>
          </a:p>
        </p:txBody>
      </p:sp>
    </p:spTree>
    <p:extLst>
      <p:ext uri="{BB962C8B-B14F-4D97-AF65-F5344CB8AC3E}">
        <p14:creationId xmlns:p14="http://schemas.microsoft.com/office/powerpoint/2010/main" val="1119391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D0D094-C98A-8044-9AAB-03987966D2AA}" type="datetimeFigureOut">
              <a:rPr lang="en-US" smtClean="0"/>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1A4914-8D0E-3B41-9AD5-39EE0C952832}" type="slidenum">
              <a:rPr lang="en-US" smtClean="0"/>
              <a:t>‹#›</a:t>
            </a:fld>
            <a:endParaRPr lang="en-US" dirty="0"/>
          </a:p>
        </p:txBody>
      </p:sp>
    </p:spTree>
    <p:extLst>
      <p:ext uri="{BB962C8B-B14F-4D97-AF65-F5344CB8AC3E}">
        <p14:creationId xmlns:p14="http://schemas.microsoft.com/office/powerpoint/2010/main" val="3668069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D0D094-C98A-8044-9AAB-03987966D2AA}" type="datetimeFigureOut">
              <a:rPr lang="en-US" smtClean="0"/>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1A4914-8D0E-3B41-9AD5-39EE0C952832}" type="slidenum">
              <a:rPr lang="en-US" smtClean="0"/>
              <a:t>‹#›</a:t>
            </a:fld>
            <a:endParaRPr lang="en-US" dirty="0"/>
          </a:p>
        </p:txBody>
      </p:sp>
    </p:spTree>
    <p:extLst>
      <p:ext uri="{BB962C8B-B14F-4D97-AF65-F5344CB8AC3E}">
        <p14:creationId xmlns:p14="http://schemas.microsoft.com/office/powerpoint/2010/main" val="685431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4AD0D094-C98A-8044-9AAB-03987966D2AA}" type="datetimeFigureOut">
              <a:rPr lang="en-US" smtClean="0"/>
              <a:t>9/4/26</a:t>
            </a:fld>
            <a:endParaRPr lang="en-US" dirty="0"/>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511A4914-8D0E-3B41-9AD5-39EE0C952832}" type="slidenum">
              <a:rPr lang="en-US" smtClean="0"/>
              <a:t>‹#›</a:t>
            </a:fld>
            <a:endParaRPr lang="en-US" dirty="0"/>
          </a:p>
        </p:txBody>
      </p:sp>
    </p:spTree>
    <p:extLst>
      <p:ext uri="{BB962C8B-B14F-4D97-AF65-F5344CB8AC3E}">
        <p14:creationId xmlns:p14="http://schemas.microsoft.com/office/powerpoint/2010/main" val="15204140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jpg"/><Relationship Id="rId7" Type="http://schemas.openxmlformats.org/officeDocument/2006/relationships/image" Target="../media/image6.pn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9.svg"/><Relationship Id="rId5" Type="http://schemas.openxmlformats.org/officeDocument/2006/relationships/image" Target="../media/image4.svg"/><Relationship Id="rId10" Type="http://schemas.openxmlformats.org/officeDocument/2006/relationships/image" Target="../media/image8.sv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6.png"/><Relationship Id="rId18" Type="http://schemas.openxmlformats.org/officeDocument/2006/relationships/image" Target="../media/image20.svg"/><Relationship Id="rId26" Type="http://schemas.openxmlformats.org/officeDocument/2006/relationships/image" Target="../media/image27.svg"/><Relationship Id="rId3" Type="http://schemas.openxmlformats.org/officeDocument/2006/relationships/image" Target="../media/image2.png"/><Relationship Id="rId21" Type="http://schemas.openxmlformats.org/officeDocument/2006/relationships/image" Target="../media/image23.svg"/><Relationship Id="rId7" Type="http://schemas.microsoft.com/office/2007/relationships/hdphoto" Target="../media/hdphoto3.wdp"/><Relationship Id="rId12" Type="http://schemas.openxmlformats.org/officeDocument/2006/relationships/image" Target="../media/image15.png"/><Relationship Id="rId17" Type="http://schemas.openxmlformats.org/officeDocument/2006/relationships/image" Target="../media/image19.png"/><Relationship Id="rId25" Type="http://schemas.openxmlformats.org/officeDocument/2006/relationships/image" Target="../media/image26.png"/><Relationship Id="rId2" Type="http://schemas.openxmlformats.org/officeDocument/2006/relationships/notesSlide" Target="../notesSlides/notesSlide2.xml"/><Relationship Id="rId16" Type="http://schemas.microsoft.com/office/2007/relationships/hdphoto" Target="../media/hdphoto6.wdp"/><Relationship Id="rId20" Type="http://schemas.openxmlformats.org/officeDocument/2006/relationships/image" Target="../media/image22.png"/><Relationship Id="rId29"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12.png"/><Relationship Id="rId11" Type="http://schemas.microsoft.com/office/2007/relationships/hdphoto" Target="../media/hdphoto5.wdp"/><Relationship Id="rId24" Type="http://schemas.microsoft.com/office/2007/relationships/hdphoto" Target="../media/hdphoto7.wdp"/><Relationship Id="rId32" Type="http://schemas.microsoft.com/office/2007/relationships/hdphoto" Target="../media/hdphoto8.wdp"/><Relationship Id="rId5" Type="http://schemas.microsoft.com/office/2007/relationships/hdphoto" Target="../media/hdphoto2.wdp"/><Relationship Id="rId15" Type="http://schemas.openxmlformats.org/officeDocument/2006/relationships/image" Target="../media/image18.png"/><Relationship Id="rId23" Type="http://schemas.openxmlformats.org/officeDocument/2006/relationships/image" Target="../media/image25.png"/><Relationship Id="rId28" Type="http://schemas.openxmlformats.org/officeDocument/2006/relationships/image" Target="../media/image29.png"/><Relationship Id="rId10" Type="http://schemas.openxmlformats.org/officeDocument/2006/relationships/image" Target="../media/image14.png"/><Relationship Id="rId19" Type="http://schemas.openxmlformats.org/officeDocument/2006/relationships/image" Target="../media/image21.png"/><Relationship Id="rId31" Type="http://schemas.openxmlformats.org/officeDocument/2006/relationships/image" Target="../media/image32.png"/><Relationship Id="rId4" Type="http://schemas.openxmlformats.org/officeDocument/2006/relationships/image" Target="../media/image11.png"/><Relationship Id="rId9" Type="http://schemas.microsoft.com/office/2007/relationships/hdphoto" Target="../media/hdphoto4.wdp"/><Relationship Id="rId14" Type="http://schemas.openxmlformats.org/officeDocument/2006/relationships/image" Target="../media/image17.png"/><Relationship Id="rId22" Type="http://schemas.openxmlformats.org/officeDocument/2006/relationships/image" Target="../media/image24.png"/><Relationship Id="rId27" Type="http://schemas.openxmlformats.org/officeDocument/2006/relationships/image" Target="../media/image28.png"/><Relationship Id="rId30" Type="http://schemas.openxmlformats.org/officeDocument/2006/relationships/image" Target="../media/image31.png"/></Relationships>
</file>

<file path=ppt/slides/_rels/slide4.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jpg"/><Relationship Id="rId7" Type="http://schemas.openxmlformats.org/officeDocument/2006/relationships/image" Target="../media/image37.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9.jpg"/><Relationship Id="rId4" Type="http://schemas.openxmlformats.org/officeDocument/2006/relationships/image" Target="../media/image38.svg"/></Relationships>
</file>

<file path=ppt/slides/_rels/slide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46.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46.png"/><Relationship Id="rId4" Type="http://schemas.openxmlformats.org/officeDocument/2006/relationships/image" Target="../media/image50.png"/></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34.png"/><Relationship Id="rId7"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3.xml.rels><?xml version="1.0" encoding="UTF-8" standalone="yes"?>
<Relationships xmlns="http://schemas.openxmlformats.org/package/2006/relationships"><Relationship Id="rId8" Type="http://schemas.openxmlformats.org/officeDocument/2006/relationships/image" Target="../media/image62.emf"/><Relationship Id="rId3" Type="http://schemas.openxmlformats.org/officeDocument/2006/relationships/image" Target="../media/image34.png"/><Relationship Id="rId7" Type="http://schemas.openxmlformats.org/officeDocument/2006/relationships/image" Target="../media/image61.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png"/></Relationships>
</file>

<file path=ppt/slides/_rels/slide1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772400" cy="10058400"/>
          </a:xfrm>
          <a:prstGeom prst="rect">
            <a:avLst/>
          </a:prstGeom>
          <a:solidFill>
            <a:srgbClr val="7A5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0" name="Rectangle 9">
            <a:extLst>
              <a:ext uri="{FF2B5EF4-FFF2-40B4-BE49-F238E27FC236}">
                <a16:creationId xmlns:a16="http://schemas.microsoft.com/office/drawing/2014/main" id="{A531D806-EBFB-18E6-BE57-320C4C248007}"/>
              </a:ext>
            </a:extLst>
          </p:cNvPr>
          <p:cNvSpPr>
            <a:spLocks noGrp="1" noRot="1" noMove="1" noResize="1" noEditPoints="1" noAdjustHandles="1" noChangeArrowheads="1" noChangeShapeType="1"/>
          </p:cNvSpPr>
          <p:nvPr/>
        </p:nvSpPr>
        <p:spPr>
          <a:xfrm>
            <a:off x="0" y="0"/>
            <a:ext cx="7772400" cy="10058400"/>
          </a:xfrm>
          <a:prstGeom prst="rect">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Source Sans Pro Light"/>
              <a:ea typeface="+mn-ea"/>
              <a:cs typeface="+mn-cs"/>
            </a:endParaRPr>
          </a:p>
        </p:txBody>
      </p:sp>
      <p:sp>
        <p:nvSpPr>
          <p:cNvPr id="15" name="Rectangle 14">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5448" y="7670484"/>
            <a:ext cx="7461504" cy="2214075"/>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pic>
        <p:nvPicPr>
          <p:cNvPr id="4" name="Content Placeholder 5" descr="A group of men working in a room&#10;&#10;Description automatically generated">
            <a:extLst>
              <a:ext uri="{FF2B5EF4-FFF2-40B4-BE49-F238E27FC236}">
                <a16:creationId xmlns:a16="http://schemas.microsoft.com/office/drawing/2014/main" id="{2106F4F3-AD93-37F1-0A83-249D587DDB18}"/>
              </a:ext>
            </a:extLst>
          </p:cNvPr>
          <p:cNvPicPr>
            <a:picLocks noChangeAspect="1"/>
          </p:cNvPicPr>
          <p:nvPr/>
        </p:nvPicPr>
        <p:blipFill rotWithShape="1">
          <a:blip r:embed="rId2">
            <a:extLst>
              <a:ext uri="{28A0092B-C50C-407E-A947-70E740481C1C}">
                <a14:useLocalDpi xmlns:a14="http://schemas.microsoft.com/office/drawing/2010/main" val="0"/>
              </a:ext>
            </a:extLst>
          </a:blip>
          <a:srcRect l="21568" r="6796" b="6978"/>
          <a:stretch/>
        </p:blipFill>
        <p:spPr>
          <a:xfrm>
            <a:off x="155448" y="177075"/>
            <a:ext cx="7461504" cy="6467512"/>
          </a:xfrm>
          <a:prstGeom prst="rect">
            <a:avLst/>
          </a:prstGeom>
        </p:spPr>
      </p:pic>
      <p:cxnSp>
        <p:nvCxnSpPr>
          <p:cNvPr id="13" name="Straight Connector 12">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47562" y="8956244"/>
            <a:ext cx="4080510" cy="0"/>
          </a:xfrm>
          <a:prstGeom prst="line">
            <a:avLst/>
          </a:prstGeom>
          <a:ln>
            <a:solidFill>
              <a:srgbClr val="7A5B50"/>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869A52D-92EB-84E5-B651-6C773A3A911A}"/>
              </a:ext>
            </a:extLst>
          </p:cNvPr>
          <p:cNvSpPr/>
          <p:nvPr/>
        </p:nvSpPr>
        <p:spPr>
          <a:xfrm>
            <a:off x="137160" y="6821424"/>
            <a:ext cx="7487392" cy="3072384"/>
          </a:xfrm>
          <a:prstGeom prst="rect">
            <a:avLst/>
          </a:prstGeom>
          <a:gradFill>
            <a:gsLst>
              <a:gs pos="0">
                <a:schemeClr val="tx1">
                  <a:lumMod val="85000"/>
                  <a:lumOff val="15000"/>
                </a:schemeClr>
              </a:gs>
              <a:gs pos="74000">
                <a:schemeClr val="tx1"/>
              </a:gs>
              <a:gs pos="83000">
                <a:schemeClr val="tx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3">
            <a:extLst>
              <a:ext uri="{FF2B5EF4-FFF2-40B4-BE49-F238E27FC236}">
                <a16:creationId xmlns:a16="http://schemas.microsoft.com/office/drawing/2014/main" id="{724957E8-4923-23A7-87EE-FD5352679514}"/>
              </a:ext>
            </a:extLst>
          </p:cNvPr>
          <p:cNvSpPr txBox="1">
            <a:spLocks/>
          </p:cNvSpPr>
          <p:nvPr/>
        </p:nvSpPr>
        <p:spPr>
          <a:xfrm>
            <a:off x="292510" y="8067891"/>
            <a:ext cx="7187379" cy="490976"/>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4800" b="0" kern="1200">
                <a:solidFill>
                  <a:schemeClr val="bg1"/>
                </a:solidFill>
                <a:latin typeface="Source Sans Pro Light" panose="020B0403030403020204" pitchFamily="34" charset="0"/>
                <a:ea typeface="Source Sans Pro Light" panose="020B0403030403020204" pitchFamily="34" charset="0"/>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000" dirty="0">
                <a:solidFill>
                  <a:sysClr val="window" lastClr="FFFFFF"/>
                </a:solidFill>
              </a:rPr>
              <a:t>Power Design Switchboards</a:t>
            </a:r>
            <a:endParaRPr kumimoji="0" lang="en-US" sz="4000" b="0" i="0" u="none" strike="noStrike" kern="1200" cap="none" spc="0" normalizeH="0" baseline="0" noProof="0" dirty="0">
              <a:ln>
                <a:noFill/>
              </a:ln>
              <a:solidFill>
                <a:sysClr val="window" lastClr="FFFFFF"/>
              </a:solidFill>
              <a:effectLst/>
              <a:uLnTx/>
              <a:uFillTx/>
              <a:latin typeface="Source Sans Pro Light" panose="020B0403030403020204" pitchFamily="34" charset="0"/>
              <a:cs typeface="+mj-cs"/>
            </a:endParaRPr>
          </a:p>
        </p:txBody>
      </p:sp>
      <p:grpSp>
        <p:nvGrpSpPr>
          <p:cNvPr id="2" name="Group 1">
            <a:extLst>
              <a:ext uri="{FF2B5EF4-FFF2-40B4-BE49-F238E27FC236}">
                <a16:creationId xmlns:a16="http://schemas.microsoft.com/office/drawing/2014/main" id="{405719F8-422C-F3AB-642D-8A55C4EDFE91}"/>
              </a:ext>
            </a:extLst>
          </p:cNvPr>
          <p:cNvGrpSpPr/>
          <p:nvPr/>
        </p:nvGrpSpPr>
        <p:grpSpPr>
          <a:xfrm>
            <a:off x="1371153" y="6983156"/>
            <a:ext cx="5061108" cy="569462"/>
            <a:chOff x="1310193" y="6983156"/>
            <a:chExt cx="5061108" cy="569462"/>
          </a:xfrm>
        </p:grpSpPr>
        <p:pic>
          <p:nvPicPr>
            <p:cNvPr id="17" name="Picture 16" descr="A white text on a black background&#10;&#10;Description automatically generated">
              <a:extLst>
                <a:ext uri="{FF2B5EF4-FFF2-40B4-BE49-F238E27FC236}">
                  <a16:creationId xmlns:a16="http://schemas.microsoft.com/office/drawing/2014/main" id="{8F35C418-79D5-571C-D6CD-7800E50EB5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0193" y="7061642"/>
              <a:ext cx="1710720" cy="490976"/>
            </a:xfrm>
            <a:prstGeom prst="rect">
              <a:avLst/>
            </a:prstGeom>
          </p:spPr>
        </p:pic>
        <p:sp>
          <p:nvSpPr>
            <p:cNvPr id="18" name="TextBox 17">
              <a:extLst>
                <a:ext uri="{FF2B5EF4-FFF2-40B4-BE49-F238E27FC236}">
                  <a16:creationId xmlns:a16="http://schemas.microsoft.com/office/drawing/2014/main" id="{4F7063FE-C9DB-41E2-5E29-FD218CF4B20D}"/>
                </a:ext>
              </a:extLst>
            </p:cNvPr>
            <p:cNvSpPr txBox="1"/>
            <p:nvPr/>
          </p:nvSpPr>
          <p:spPr>
            <a:xfrm>
              <a:off x="3522442" y="6983156"/>
              <a:ext cx="2848859" cy="480388"/>
            </a:xfrm>
            <a:prstGeom prst="rect">
              <a:avLst/>
            </a:prstGeom>
            <a:noFill/>
          </p:spPr>
          <p:txBody>
            <a:bodyPr wrap="square" lIns="0" tIns="0" rIns="0" bIns="0" rtlCol="0">
              <a:spAutoFit/>
            </a:bodyPr>
            <a:lstStyle/>
            <a:p>
              <a:pPr defTabSz="914400">
                <a:lnSpc>
                  <a:spcPts val="4300"/>
                </a:lnSpc>
              </a:pPr>
              <a:r>
                <a:rPr lang="en-US" sz="2000" dirty="0">
                  <a:solidFill>
                    <a:schemeClr val="bg1"/>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cxnSp>
          <p:nvCxnSpPr>
            <p:cNvPr id="19" name="Straight Connector 18">
              <a:extLst>
                <a:ext uri="{FF2B5EF4-FFF2-40B4-BE49-F238E27FC236}">
                  <a16:creationId xmlns:a16="http://schemas.microsoft.com/office/drawing/2014/main" id="{EB716E5A-A81B-7D24-EC9F-6DB04929CF31}"/>
                </a:ext>
              </a:extLst>
            </p:cNvPr>
            <p:cNvCxnSpPr>
              <a:cxnSpLocks/>
            </p:cNvCxnSpPr>
            <p:nvPr/>
          </p:nvCxnSpPr>
          <p:spPr>
            <a:xfrm flipV="1">
              <a:off x="3202745" y="7116325"/>
              <a:ext cx="136200" cy="388904"/>
            </a:xfrm>
            <a:prstGeom prst="line">
              <a:avLst/>
            </a:prstGeom>
            <a:noFill/>
            <a:ln w="28575" cap="rnd" cmpd="sng" algn="ctr">
              <a:solidFill>
                <a:srgbClr val="C8102E"/>
              </a:solidFill>
              <a:prstDash val="solid"/>
              <a:round/>
            </a:ln>
            <a:effectLst/>
          </p:spPr>
        </p:cxnSp>
      </p:grpSp>
      <p:sp>
        <p:nvSpPr>
          <p:cNvPr id="26" name="Title 3">
            <a:extLst>
              <a:ext uri="{FF2B5EF4-FFF2-40B4-BE49-F238E27FC236}">
                <a16:creationId xmlns:a16="http://schemas.microsoft.com/office/drawing/2014/main" id="{C49D9FE1-836F-65A1-C144-EC875E3A79B4}"/>
              </a:ext>
            </a:extLst>
          </p:cNvPr>
          <p:cNvSpPr txBox="1">
            <a:spLocks/>
          </p:cNvSpPr>
          <p:nvPr/>
        </p:nvSpPr>
        <p:spPr>
          <a:xfrm>
            <a:off x="305454" y="8415157"/>
            <a:ext cx="7187379" cy="490976"/>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4800" b="0" kern="1200">
                <a:solidFill>
                  <a:schemeClr val="bg1"/>
                </a:solidFill>
                <a:latin typeface="Source Sans Pro Light" panose="020B0403030403020204" pitchFamily="34" charset="0"/>
                <a:ea typeface="Source Sans Pro Light" panose="020B0403030403020204" pitchFamily="34" charset="0"/>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2000" b="1" i="1" dirty="0">
                <a:solidFill>
                  <a:srgbClr val="C8102E"/>
                </a:solidFill>
                <a:latin typeface="Source Sans Pro SemiBold" panose="020B0503030403020204" pitchFamily="34" charset="0"/>
                <a:ea typeface="Source Sans Pro SemiBold" panose="020B0503030403020204" pitchFamily="34" charset="0"/>
              </a:rPr>
              <a:t>Delivering Power and Reliability</a:t>
            </a:r>
            <a:endParaRPr kumimoji="0" lang="en-US" sz="2000" b="1" i="1" u="none" strike="noStrike" kern="1200" cap="none" spc="0" normalizeH="0" baseline="0" noProof="0" dirty="0">
              <a:ln>
                <a:noFill/>
              </a:ln>
              <a:solidFill>
                <a:srgbClr val="C8102E"/>
              </a:solidFill>
              <a:effectLst/>
              <a:uLnTx/>
              <a:uFillTx/>
              <a:latin typeface="Source Sans Pro SemiBold" panose="020B0503030403020204" pitchFamily="34" charset="0"/>
              <a:ea typeface="Source Sans Pro SemiBold" panose="020B0503030403020204" pitchFamily="34" charset="0"/>
            </a:endParaRPr>
          </a:p>
        </p:txBody>
      </p:sp>
    </p:spTree>
    <p:extLst>
      <p:ext uri="{BB962C8B-B14F-4D97-AF65-F5344CB8AC3E}">
        <p14:creationId xmlns:p14="http://schemas.microsoft.com/office/powerpoint/2010/main" val="3359107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88DE57-1B2F-7B7C-5484-E5512C0060AB}"/>
              </a:ext>
            </a:extLst>
          </p:cNvPr>
          <p:cNvSpPr/>
          <p:nvPr/>
        </p:nvSpPr>
        <p:spPr>
          <a:xfrm>
            <a:off x="0" y="0"/>
            <a:ext cx="7772400" cy="10058400"/>
          </a:xfrm>
          <a:prstGeom prst="rect">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Source Sans Pro Light"/>
              <a:ea typeface="+mn-ea"/>
              <a:cs typeface="+mn-cs"/>
            </a:endParaRPr>
          </a:p>
        </p:txBody>
      </p:sp>
      <p:pic>
        <p:nvPicPr>
          <p:cNvPr id="33" name="Picture 32">
            <a:extLst>
              <a:ext uri="{FF2B5EF4-FFF2-40B4-BE49-F238E27FC236}">
                <a16:creationId xmlns:a16="http://schemas.microsoft.com/office/drawing/2014/main" id="{C615A551-A8CC-54F6-92F2-A8BA213B05A1}"/>
              </a:ext>
            </a:extLst>
          </p:cNvPr>
          <p:cNvPicPr>
            <a:picLocks noChangeAspect="1"/>
          </p:cNvPicPr>
          <p:nvPr/>
        </p:nvPicPr>
        <p:blipFill>
          <a:blip r:embed="rId3"/>
          <a:srcRect t="16145" r="9257" b="23601"/>
          <a:stretch/>
        </p:blipFill>
        <p:spPr>
          <a:xfrm>
            <a:off x="0" y="826116"/>
            <a:ext cx="7772401" cy="3595603"/>
          </a:xfrm>
          <a:prstGeom prst="rect">
            <a:avLst/>
          </a:prstGeom>
        </p:spPr>
      </p:pic>
      <p:pic>
        <p:nvPicPr>
          <p:cNvPr id="8" name="Picture 7">
            <a:extLst>
              <a:ext uri="{FF2B5EF4-FFF2-40B4-BE49-F238E27FC236}">
                <a16:creationId xmlns:a16="http://schemas.microsoft.com/office/drawing/2014/main" id="{1C856773-CC3A-3E4F-99A4-1E3BB9833AC1}"/>
              </a:ext>
            </a:extLst>
          </p:cNvPr>
          <p:cNvPicPr>
            <a:picLocks noChangeAspect="1"/>
          </p:cNvPicPr>
          <p:nvPr/>
        </p:nvPicPr>
        <p:blipFill>
          <a:blip r:embed="rId4"/>
          <a:srcRect/>
          <a:stretch/>
        </p:blipFill>
        <p:spPr>
          <a:xfrm>
            <a:off x="297472" y="158935"/>
            <a:ext cx="1710717" cy="490975"/>
          </a:xfrm>
          <a:prstGeom prst="rect">
            <a:avLst/>
          </a:prstGeom>
        </p:spPr>
      </p:pic>
      <p:sp>
        <p:nvSpPr>
          <p:cNvPr id="10" name="TextBox 9">
            <a:extLst>
              <a:ext uri="{FF2B5EF4-FFF2-40B4-BE49-F238E27FC236}">
                <a16:creationId xmlns:a16="http://schemas.microsoft.com/office/drawing/2014/main" id="{72B80D01-98E3-15A7-C54C-C6CAEF2FC3B7}"/>
              </a:ext>
            </a:extLst>
          </p:cNvPr>
          <p:cNvSpPr txBox="1"/>
          <p:nvPr/>
        </p:nvSpPr>
        <p:spPr>
          <a:xfrm>
            <a:off x="4803456" y="59004"/>
            <a:ext cx="2671472" cy="480388"/>
          </a:xfrm>
          <a:prstGeom prst="rect">
            <a:avLst/>
          </a:prstGeom>
          <a:noFill/>
        </p:spPr>
        <p:txBody>
          <a:bodyPr wrap="square" lIns="0" tIns="0" rIns="0" bIns="0" rtlCol="0">
            <a:spAutoFit/>
          </a:bodyPr>
          <a:lstStyle/>
          <a:p>
            <a:pPr algn="r" defTabSz="914400">
              <a:lnSpc>
                <a:spcPts val="4300"/>
              </a:lnSpc>
            </a:pPr>
            <a:r>
              <a:rPr lang="en-US" sz="1600" dirty="0">
                <a:solidFill>
                  <a:schemeClr val="bg1"/>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cxnSp>
        <p:nvCxnSpPr>
          <p:cNvPr id="11" name="Straight Connector 10">
            <a:extLst>
              <a:ext uri="{FF2B5EF4-FFF2-40B4-BE49-F238E27FC236}">
                <a16:creationId xmlns:a16="http://schemas.microsoft.com/office/drawing/2014/main" id="{04D7B574-F340-F3C7-8E5E-896C5EE92D0B}"/>
              </a:ext>
            </a:extLst>
          </p:cNvPr>
          <p:cNvCxnSpPr>
            <a:cxnSpLocks/>
          </p:cNvCxnSpPr>
          <p:nvPr/>
        </p:nvCxnSpPr>
        <p:spPr>
          <a:xfrm flipV="1">
            <a:off x="5187351" y="236058"/>
            <a:ext cx="117928" cy="336731"/>
          </a:xfrm>
          <a:prstGeom prst="line">
            <a:avLst/>
          </a:prstGeom>
          <a:noFill/>
          <a:ln w="28575" cap="rnd" cmpd="sng" algn="ctr">
            <a:solidFill>
              <a:srgbClr val="C8102E"/>
            </a:solidFill>
            <a:prstDash val="solid"/>
            <a:round/>
          </a:ln>
          <a:effectLst/>
        </p:spPr>
      </p:cxnSp>
      <p:pic>
        <p:nvPicPr>
          <p:cNvPr id="4" name="Graphic 3">
            <a:extLst>
              <a:ext uri="{FF2B5EF4-FFF2-40B4-BE49-F238E27FC236}">
                <a16:creationId xmlns:a16="http://schemas.microsoft.com/office/drawing/2014/main" id="{1571C65E-74CC-3BE9-5979-07A41181A08C}"/>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b="76420"/>
          <a:stretch/>
        </p:blipFill>
        <p:spPr>
          <a:xfrm>
            <a:off x="5643371" y="9239162"/>
            <a:ext cx="2006902" cy="679514"/>
          </a:xfrm>
          <a:prstGeom prst="rect">
            <a:avLst/>
          </a:prstGeom>
        </p:spPr>
      </p:pic>
      <p:sp>
        <p:nvSpPr>
          <p:cNvPr id="26" name="Rectangle 25">
            <a:extLst>
              <a:ext uri="{FF2B5EF4-FFF2-40B4-BE49-F238E27FC236}">
                <a16:creationId xmlns:a16="http://schemas.microsoft.com/office/drawing/2014/main" id="{CDA36AFD-7182-B602-42D6-6BDC18F4435C}"/>
              </a:ext>
            </a:extLst>
          </p:cNvPr>
          <p:cNvSpPr/>
          <p:nvPr/>
        </p:nvSpPr>
        <p:spPr>
          <a:xfrm>
            <a:off x="27675" y="826116"/>
            <a:ext cx="6135330" cy="3595604"/>
          </a:xfrm>
          <a:prstGeom prst="rect">
            <a:avLst/>
          </a:prstGeom>
          <a:gradFill>
            <a:gsLst>
              <a:gs pos="5000">
                <a:schemeClr val="tx1">
                  <a:alpha val="55000"/>
                </a:schemeClr>
              </a:gs>
              <a:gs pos="27000">
                <a:schemeClr val="tx1">
                  <a:alpha val="31714"/>
                </a:schemeClr>
              </a:gs>
              <a:gs pos="100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3D55FEFD-E88A-800A-F06D-973810AEFCAA}"/>
              </a:ext>
            </a:extLst>
          </p:cNvPr>
          <p:cNvSpPr txBox="1"/>
          <p:nvPr/>
        </p:nvSpPr>
        <p:spPr>
          <a:xfrm>
            <a:off x="666858" y="1749260"/>
            <a:ext cx="4060724" cy="1895006"/>
          </a:xfrm>
          <a:prstGeom prst="rect">
            <a:avLst/>
          </a:prstGeom>
          <a:noFill/>
        </p:spPr>
        <p:txBody>
          <a:bodyPr wrap="square">
            <a:spAutoFit/>
          </a:bodyPr>
          <a:lstStyle/>
          <a:p>
            <a:pPr marL="0" marR="0" lvl="0" indent="0" algn="l" defTabSz="914400" rtl="0" eaLnBrk="1" fontAlgn="auto" latinLnBrk="0" hangingPunct="1">
              <a:lnSpc>
                <a:spcPts val="4600"/>
              </a:lnSpc>
              <a:spcBef>
                <a:spcPct val="0"/>
              </a:spcBef>
              <a:spcAft>
                <a:spcPts val="0"/>
              </a:spcAft>
              <a:buClrTx/>
              <a:buSzTx/>
              <a:buFontTx/>
              <a:buNone/>
              <a:tabLst/>
              <a:defRPr/>
            </a:pPr>
            <a:r>
              <a:rPr lang="en-US" sz="5400" b="1" dirty="0">
                <a:solidFill>
                  <a:schemeClr val="bg1"/>
                </a:solidFill>
                <a:effectLst>
                  <a:outerShdw blurRad="122233" dist="63500" dir="2700000" algn="tl" rotWithShape="0">
                    <a:prstClr val="black">
                      <a:alpha val="28261"/>
                    </a:prstClr>
                  </a:outerShdw>
                </a:effectLst>
                <a:latin typeface="Source Sans Pro" panose="020B0503030403020204" pitchFamily="34" charset="0"/>
                <a:ea typeface="Source Sans Pro" panose="020B0503030403020204" pitchFamily="34" charset="0"/>
                <a:cs typeface="+mj-cs"/>
              </a:rPr>
              <a:t>WE </a:t>
            </a:r>
            <a:br>
              <a:rPr lang="en-US" sz="5400" b="1" dirty="0">
                <a:solidFill>
                  <a:schemeClr val="bg1"/>
                </a:solidFill>
                <a:effectLst>
                  <a:outerShdw blurRad="122233" dist="63500" dir="2700000" algn="tl" rotWithShape="0">
                    <a:prstClr val="black">
                      <a:alpha val="28261"/>
                    </a:prstClr>
                  </a:outerShdw>
                </a:effectLst>
                <a:latin typeface="Source Sans Pro" panose="020B0503030403020204" pitchFamily="34" charset="0"/>
                <a:ea typeface="Source Sans Pro" panose="020B0503030403020204" pitchFamily="34" charset="0"/>
                <a:cs typeface="+mj-cs"/>
              </a:rPr>
            </a:br>
            <a:r>
              <a:rPr lang="en-US" sz="5400" b="1" dirty="0">
                <a:solidFill>
                  <a:schemeClr val="bg1"/>
                </a:solidFill>
                <a:effectLst>
                  <a:outerShdw blurRad="122233" dist="63500" dir="2700000" algn="tl" rotWithShape="0">
                    <a:prstClr val="black">
                      <a:alpha val="28261"/>
                    </a:prstClr>
                  </a:outerShdw>
                </a:effectLst>
                <a:latin typeface="Source Sans Pro" panose="020B0503030403020204" pitchFamily="34" charset="0"/>
                <a:ea typeface="Source Sans Pro" panose="020B0503030403020204" pitchFamily="34" charset="0"/>
                <a:cs typeface="+mj-cs"/>
              </a:rPr>
              <a:t>GET</a:t>
            </a:r>
            <a:br>
              <a:rPr lang="en-US" sz="5400" b="1" dirty="0">
                <a:solidFill>
                  <a:schemeClr val="bg1"/>
                </a:solidFill>
                <a:effectLst>
                  <a:outerShdw blurRad="122233" dist="63500" dir="2700000" algn="tl" rotWithShape="0">
                    <a:prstClr val="black">
                      <a:alpha val="28261"/>
                    </a:prstClr>
                  </a:outerShdw>
                </a:effectLst>
                <a:latin typeface="Source Sans Pro" panose="020B0503030403020204" pitchFamily="34" charset="0"/>
                <a:ea typeface="Source Sans Pro" panose="020B0503030403020204" pitchFamily="34" charset="0"/>
                <a:cs typeface="+mj-cs"/>
              </a:rPr>
            </a:br>
            <a:r>
              <a:rPr lang="en-US" sz="5400" b="1" dirty="0">
                <a:solidFill>
                  <a:schemeClr val="bg1"/>
                </a:solidFill>
                <a:effectLst>
                  <a:outerShdw blurRad="122233" dist="63500" dir="2700000" algn="tl" rotWithShape="0">
                    <a:prstClr val="black">
                      <a:alpha val="28261"/>
                    </a:prstClr>
                  </a:outerShdw>
                </a:effectLst>
                <a:latin typeface="Source Sans Pro" panose="020B0503030403020204" pitchFamily="34" charset="0"/>
                <a:ea typeface="Source Sans Pro" panose="020B0503030403020204" pitchFamily="34" charset="0"/>
                <a:cs typeface="+mj-cs"/>
              </a:rPr>
              <a:t>POWER</a:t>
            </a:r>
            <a:endParaRPr kumimoji="0" lang="en-US" sz="5400" b="1" u="none" strike="noStrike" kern="1200" cap="none" spc="0" normalizeH="0" baseline="0" noProof="0" dirty="0">
              <a:ln>
                <a:noFill/>
              </a:ln>
              <a:solidFill>
                <a:schemeClr val="bg1"/>
              </a:solidFill>
              <a:effectLst>
                <a:outerShdw blurRad="122233" dist="63500" dir="2700000" algn="tl" rotWithShape="0">
                  <a:prstClr val="black">
                    <a:alpha val="28261"/>
                  </a:prstClr>
                </a:outerShdw>
              </a:effectLst>
              <a:uLnTx/>
              <a:uFillTx/>
              <a:latin typeface="Source Sans Pro" panose="020B0503030403020204" pitchFamily="34" charset="0"/>
              <a:ea typeface="Source Sans Pro" panose="020B0503030403020204" pitchFamily="34" charset="0"/>
              <a:cs typeface="+mj-cs"/>
            </a:endParaRPr>
          </a:p>
        </p:txBody>
      </p:sp>
      <p:sp>
        <p:nvSpPr>
          <p:cNvPr id="35" name="TextBox 34">
            <a:extLst>
              <a:ext uri="{FF2B5EF4-FFF2-40B4-BE49-F238E27FC236}">
                <a16:creationId xmlns:a16="http://schemas.microsoft.com/office/drawing/2014/main" id="{3C1BAD76-8DE3-3C48-D20D-5A8751121C97}"/>
              </a:ext>
            </a:extLst>
          </p:cNvPr>
          <p:cNvSpPr txBox="1"/>
          <p:nvPr/>
        </p:nvSpPr>
        <p:spPr>
          <a:xfrm>
            <a:off x="1173615" y="7842831"/>
            <a:ext cx="6205725" cy="338554"/>
          </a:xfrm>
          <a:prstGeom prst="rect">
            <a:avLst/>
          </a:prstGeom>
          <a:noFill/>
        </p:spPr>
        <p:txBody>
          <a:bodyPr wrap="square" rtlCol="0" anchor="ctr">
            <a:spAutoFit/>
          </a:bodyPr>
          <a:lstStyle/>
          <a:p>
            <a:pPr defTabSz="914400"/>
            <a:r>
              <a:rPr lang="en-US" sz="1600" dirty="0">
                <a:solidFill>
                  <a:srgbClr val="C8102E"/>
                </a:solidFill>
                <a:latin typeface="Source Sans Pro" panose="020B0503030403020204" pitchFamily="34" charset="0"/>
                <a:ea typeface="Source Sans Pro" panose="020B0503030403020204" pitchFamily="34" charset="0"/>
              </a:rPr>
              <a:t>280 Person Design Division</a:t>
            </a:r>
            <a:r>
              <a:rPr lang="en-US" sz="1600" dirty="0">
                <a:solidFill>
                  <a:schemeClr val="tx1">
                    <a:lumMod val="75000"/>
                    <a:lumOff val="25000"/>
                  </a:schemeClr>
                </a:solidFill>
                <a:latin typeface="Source Sans Pro" panose="020B0503030403020204" pitchFamily="34" charset="0"/>
                <a:ea typeface="Source Sans Pro" panose="020B0503030403020204" pitchFamily="34" charset="0"/>
              </a:rPr>
              <a:t> | </a:t>
            </a:r>
            <a:r>
              <a:rPr lang="en-US" sz="1600" dirty="0">
                <a:solidFill>
                  <a:srgbClr val="C8102E"/>
                </a:solidFill>
                <a:latin typeface="Source Sans Pro" panose="020B0503030403020204" pitchFamily="34" charset="0"/>
                <a:ea typeface="Source Sans Pro" panose="020B0503030403020204" pitchFamily="34" charset="0"/>
              </a:rPr>
              <a:t>18 Licensed Pro. Engineers</a:t>
            </a:r>
          </a:p>
        </p:txBody>
      </p:sp>
      <p:pic>
        <p:nvPicPr>
          <p:cNvPr id="38" name="Picture 2" descr="EC&amp;M - Resources - Endeavor Buildings &amp; Construction">
            <a:extLst>
              <a:ext uri="{FF2B5EF4-FFF2-40B4-BE49-F238E27FC236}">
                <a16:creationId xmlns:a16="http://schemas.microsoft.com/office/drawing/2014/main" id="{591875BC-52BB-23DF-B38E-71F1CDA18BE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82566" y="9302963"/>
            <a:ext cx="904569" cy="369365"/>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662403B8-548D-A7D1-EC1E-064E6AEFAC2F}"/>
              </a:ext>
            </a:extLst>
          </p:cNvPr>
          <p:cNvSpPr txBox="1"/>
          <p:nvPr/>
        </p:nvSpPr>
        <p:spPr>
          <a:xfrm>
            <a:off x="1291274" y="9320712"/>
            <a:ext cx="4352097" cy="338554"/>
          </a:xfrm>
          <a:prstGeom prst="rect">
            <a:avLst/>
          </a:prstGeom>
          <a:noFill/>
        </p:spPr>
        <p:txBody>
          <a:bodyPr wrap="square" rtlCol="0" anchor="ctr">
            <a:spAutoFit/>
          </a:bodyPr>
          <a:lstStyle/>
          <a:p>
            <a:pPr defTabSz="914400"/>
            <a:r>
              <a:rPr lang="en-US" sz="1600" dirty="0">
                <a:solidFill>
                  <a:srgbClr val="C8102E"/>
                </a:solidFill>
                <a:latin typeface="Source Sans Pro" panose="020B0503030403020204" pitchFamily="34" charset="0"/>
                <a:ea typeface="Source Sans Pro" panose="020B0503030403020204" pitchFamily="34" charset="0"/>
              </a:rPr>
              <a:t>Top 40 Electrical Design Firm</a:t>
            </a:r>
          </a:p>
        </p:txBody>
      </p:sp>
      <p:pic>
        <p:nvPicPr>
          <p:cNvPr id="1026" name="Picture 2">
            <a:extLst>
              <a:ext uri="{FF2B5EF4-FFF2-40B4-BE49-F238E27FC236}">
                <a16:creationId xmlns:a16="http://schemas.microsoft.com/office/drawing/2014/main" id="{DD7247E3-31DE-9E5F-4F16-DEE56D6336C9}"/>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t="15351" b="38097"/>
          <a:stretch/>
        </p:blipFill>
        <p:spPr bwMode="auto">
          <a:xfrm>
            <a:off x="666490" y="8935340"/>
            <a:ext cx="564548" cy="262811"/>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1BDFFFCE-04B8-4CB5-3D14-8E8312834A3E}"/>
              </a:ext>
            </a:extLst>
          </p:cNvPr>
          <p:cNvSpPr txBox="1"/>
          <p:nvPr/>
        </p:nvSpPr>
        <p:spPr>
          <a:xfrm>
            <a:off x="1291274" y="8882929"/>
            <a:ext cx="4352097" cy="338554"/>
          </a:xfrm>
          <a:prstGeom prst="rect">
            <a:avLst/>
          </a:prstGeom>
          <a:noFill/>
        </p:spPr>
        <p:txBody>
          <a:bodyPr wrap="square" rtlCol="0" anchor="ctr">
            <a:spAutoFit/>
          </a:bodyPr>
          <a:lstStyle/>
          <a:p>
            <a:pPr defTabSz="914400"/>
            <a:r>
              <a:rPr lang="en-US" sz="1600" dirty="0">
                <a:solidFill>
                  <a:srgbClr val="C8102E"/>
                </a:solidFill>
                <a:latin typeface="Source Sans Pro" panose="020B0503030403020204" pitchFamily="34" charset="0"/>
                <a:ea typeface="Source Sans Pro" panose="020B0503030403020204" pitchFamily="34" charset="0"/>
              </a:rPr>
              <a:t>Top 20 Electrical Design Firm</a:t>
            </a:r>
          </a:p>
        </p:txBody>
      </p:sp>
      <p:pic>
        <p:nvPicPr>
          <p:cNvPr id="44" name="Picture 43" descr="A logo of a company&#10;&#10;Description automatically generated">
            <a:extLst>
              <a:ext uri="{FF2B5EF4-FFF2-40B4-BE49-F238E27FC236}">
                <a16:creationId xmlns:a16="http://schemas.microsoft.com/office/drawing/2014/main" id="{AC4CC214-98C1-E93F-2A24-254473DCA61A}"/>
              </a:ext>
            </a:extLst>
          </p:cNvPr>
          <p:cNvPicPr>
            <a:picLocks noChangeAspect="1"/>
          </p:cNvPicPr>
          <p:nvPr/>
        </p:nvPicPr>
        <p:blipFill>
          <a:blip r:embed="rId9"/>
          <a:stretch>
            <a:fillRect/>
          </a:stretch>
        </p:blipFill>
        <p:spPr>
          <a:xfrm>
            <a:off x="627780" y="8395501"/>
            <a:ext cx="595763" cy="339137"/>
          </a:xfrm>
          <a:prstGeom prst="rect">
            <a:avLst/>
          </a:prstGeom>
        </p:spPr>
      </p:pic>
      <p:sp>
        <p:nvSpPr>
          <p:cNvPr id="46" name="TextBox 45">
            <a:extLst>
              <a:ext uri="{FF2B5EF4-FFF2-40B4-BE49-F238E27FC236}">
                <a16:creationId xmlns:a16="http://schemas.microsoft.com/office/drawing/2014/main" id="{04AD0E55-BE2D-B931-3B91-E0EF7826225A}"/>
              </a:ext>
            </a:extLst>
          </p:cNvPr>
          <p:cNvSpPr txBox="1"/>
          <p:nvPr/>
        </p:nvSpPr>
        <p:spPr>
          <a:xfrm>
            <a:off x="1173615" y="7415255"/>
            <a:ext cx="6598785" cy="338554"/>
          </a:xfrm>
          <a:prstGeom prst="rect">
            <a:avLst/>
          </a:prstGeom>
          <a:noFill/>
        </p:spPr>
        <p:txBody>
          <a:bodyPr wrap="square" rtlCol="0" anchor="ctr">
            <a:spAutoFit/>
          </a:bodyPr>
          <a:lstStyle/>
          <a:p>
            <a:pPr defTabSz="914400"/>
            <a:r>
              <a:rPr lang="en-US" sz="1600" dirty="0">
                <a:solidFill>
                  <a:srgbClr val="C8102E"/>
                </a:solidFill>
                <a:latin typeface="Source Sans Pro" panose="020B0503030403020204" pitchFamily="34" charset="0"/>
                <a:ea typeface="Source Sans Pro" panose="020B0503030403020204" pitchFamily="34" charset="0"/>
              </a:rPr>
              <a:t>1,856 Completed  Electrical Projects</a:t>
            </a:r>
            <a:r>
              <a:rPr lang="en-US" sz="1600" dirty="0">
                <a:solidFill>
                  <a:schemeClr val="tx1">
                    <a:lumMod val="75000"/>
                    <a:lumOff val="25000"/>
                  </a:schemeClr>
                </a:solidFill>
                <a:latin typeface="Source Sans Pro" panose="020B0503030403020204" pitchFamily="34" charset="0"/>
                <a:ea typeface="Source Sans Pro" panose="020B0503030403020204" pitchFamily="34" charset="0"/>
              </a:rPr>
              <a:t> | </a:t>
            </a:r>
            <a:r>
              <a:rPr lang="en-US" sz="1600" dirty="0">
                <a:solidFill>
                  <a:srgbClr val="C8102E"/>
                </a:solidFill>
                <a:latin typeface="Source Sans Pro" panose="020B0503030403020204" pitchFamily="34" charset="0"/>
                <a:ea typeface="Source Sans Pro" panose="020B0503030403020204" pitchFamily="34" charset="0"/>
              </a:rPr>
              <a:t>340 Active Projects</a:t>
            </a:r>
          </a:p>
        </p:txBody>
      </p:sp>
      <p:sp>
        <p:nvSpPr>
          <p:cNvPr id="47" name="TextBox 46">
            <a:extLst>
              <a:ext uri="{FF2B5EF4-FFF2-40B4-BE49-F238E27FC236}">
                <a16:creationId xmlns:a16="http://schemas.microsoft.com/office/drawing/2014/main" id="{5EE410CA-C83C-9AB1-C11B-DB1422D0555D}"/>
              </a:ext>
            </a:extLst>
          </p:cNvPr>
          <p:cNvSpPr txBox="1"/>
          <p:nvPr/>
        </p:nvSpPr>
        <p:spPr>
          <a:xfrm>
            <a:off x="1291274" y="8423620"/>
            <a:ext cx="6433416" cy="338554"/>
          </a:xfrm>
          <a:prstGeom prst="rect">
            <a:avLst/>
          </a:prstGeom>
          <a:noFill/>
        </p:spPr>
        <p:txBody>
          <a:bodyPr wrap="square" rtlCol="0" anchor="ctr">
            <a:spAutoFit/>
          </a:bodyPr>
          <a:lstStyle/>
          <a:p>
            <a:pPr defTabSz="914400"/>
            <a:r>
              <a:rPr lang="en-US" sz="1600" dirty="0">
                <a:solidFill>
                  <a:srgbClr val="C8102E"/>
                </a:solidFill>
                <a:latin typeface="Source Sans Pro" panose="020B0503030403020204" pitchFamily="34" charset="0"/>
                <a:ea typeface="Source Sans Pro" panose="020B0503030403020204" pitchFamily="34" charset="0"/>
              </a:rPr>
              <a:t>Top Electrical Contractors</a:t>
            </a:r>
            <a:r>
              <a:rPr lang="en-US" sz="1600" dirty="0">
                <a:solidFill>
                  <a:schemeClr val="tx1">
                    <a:lumMod val="75000"/>
                    <a:lumOff val="25000"/>
                  </a:schemeClr>
                </a:solidFill>
                <a:latin typeface="Source Sans Pro" panose="020B0503030403020204" pitchFamily="34" charset="0"/>
                <a:ea typeface="Source Sans Pro" panose="020B0503030403020204" pitchFamily="34" charset="0"/>
              </a:rPr>
              <a:t> | </a:t>
            </a:r>
            <a:r>
              <a:rPr lang="en-US" sz="1600" dirty="0">
                <a:solidFill>
                  <a:srgbClr val="C8102E"/>
                </a:solidFill>
                <a:latin typeface="Source Sans Pro" panose="020B0503030403020204" pitchFamily="34" charset="0"/>
                <a:ea typeface="Source Sans Pro" panose="020B0503030403020204" pitchFamily="34" charset="0"/>
              </a:rPr>
              <a:t>Accredited Quality Contractor</a:t>
            </a:r>
          </a:p>
        </p:txBody>
      </p:sp>
      <p:grpSp>
        <p:nvGrpSpPr>
          <p:cNvPr id="60" name="Group 59">
            <a:extLst>
              <a:ext uri="{FF2B5EF4-FFF2-40B4-BE49-F238E27FC236}">
                <a16:creationId xmlns:a16="http://schemas.microsoft.com/office/drawing/2014/main" id="{1EC4DCC3-FD23-545F-48A5-CDDB982E1D69}"/>
              </a:ext>
            </a:extLst>
          </p:cNvPr>
          <p:cNvGrpSpPr/>
          <p:nvPr/>
        </p:nvGrpSpPr>
        <p:grpSpPr>
          <a:xfrm>
            <a:off x="725560" y="7845261"/>
            <a:ext cx="415191" cy="359262"/>
            <a:chOff x="473005" y="7930735"/>
            <a:chExt cx="415191" cy="359262"/>
          </a:xfrm>
        </p:grpSpPr>
        <p:sp>
          <p:nvSpPr>
            <p:cNvPr id="34" name="Rectangle 33">
              <a:extLst>
                <a:ext uri="{FF2B5EF4-FFF2-40B4-BE49-F238E27FC236}">
                  <a16:creationId xmlns:a16="http://schemas.microsoft.com/office/drawing/2014/main" id="{0E747916-8FE9-2DA4-65F6-0AB70E26561F}"/>
                </a:ext>
              </a:extLst>
            </p:cNvPr>
            <p:cNvSpPr/>
            <p:nvPr/>
          </p:nvSpPr>
          <p:spPr>
            <a:xfrm>
              <a:off x="473005" y="7930735"/>
              <a:ext cx="415191" cy="359262"/>
            </a:xfrm>
            <a:prstGeom prst="rect">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lumMod val="85000"/>
                    <a:lumOff val="15000"/>
                  </a:srgbClr>
                </a:solidFill>
                <a:effectLst/>
                <a:uLnTx/>
                <a:uFillTx/>
                <a:latin typeface="Source Sans Pro Light"/>
                <a:ea typeface="+mn-ea"/>
                <a:cs typeface="+mn-cs"/>
              </a:endParaRPr>
            </a:p>
          </p:txBody>
        </p:sp>
        <p:pic>
          <p:nvPicPr>
            <p:cNvPr id="54" name="Graphic 53">
              <a:extLst>
                <a:ext uri="{FF2B5EF4-FFF2-40B4-BE49-F238E27FC236}">
                  <a16:creationId xmlns:a16="http://schemas.microsoft.com/office/drawing/2014/main" id="{2B8CE0A6-7A65-B310-4D3F-EC9DD2224496}"/>
                </a:ext>
              </a:extLst>
            </p:cNvPr>
            <p:cNvPicPr>
              <a:picLocks noChangeAspect="1"/>
            </p:cNvPicPr>
            <p:nvPr/>
          </p:nvPicPr>
          <p:blipFill rotWithShape="1">
            <a:blip>
              <a:extLst>
                <a:ext uri="{96DAC541-7B7A-43D3-8B79-37D633B846F1}">
                  <asvg:svgBlip xmlns:asvg="http://schemas.microsoft.com/office/drawing/2016/SVG/main" r:embed="rId10"/>
                </a:ext>
              </a:extLst>
            </a:blip>
            <a:srcRect l="-4181" t="-12064" r="-4181" b="-13992"/>
            <a:stretch/>
          </p:blipFill>
          <p:spPr>
            <a:xfrm>
              <a:off x="473005" y="7959891"/>
              <a:ext cx="415191" cy="288539"/>
            </a:xfrm>
            <a:prstGeom prst="rect">
              <a:avLst/>
            </a:prstGeom>
          </p:spPr>
        </p:pic>
      </p:grpSp>
      <p:grpSp>
        <p:nvGrpSpPr>
          <p:cNvPr id="59" name="Group 58">
            <a:extLst>
              <a:ext uri="{FF2B5EF4-FFF2-40B4-BE49-F238E27FC236}">
                <a16:creationId xmlns:a16="http://schemas.microsoft.com/office/drawing/2014/main" id="{A40C511F-1FF0-0CD6-0A36-A99E19BDD03F}"/>
              </a:ext>
            </a:extLst>
          </p:cNvPr>
          <p:cNvGrpSpPr/>
          <p:nvPr/>
        </p:nvGrpSpPr>
        <p:grpSpPr>
          <a:xfrm>
            <a:off x="725560" y="7423281"/>
            <a:ext cx="415191" cy="359262"/>
            <a:chOff x="473005" y="7481536"/>
            <a:chExt cx="415191" cy="359262"/>
          </a:xfrm>
        </p:grpSpPr>
        <p:sp>
          <p:nvSpPr>
            <p:cNvPr id="55" name="Rectangle 54">
              <a:extLst>
                <a:ext uri="{FF2B5EF4-FFF2-40B4-BE49-F238E27FC236}">
                  <a16:creationId xmlns:a16="http://schemas.microsoft.com/office/drawing/2014/main" id="{E7E455C0-85DF-02C6-A6E1-F7DCCD70665E}"/>
                </a:ext>
              </a:extLst>
            </p:cNvPr>
            <p:cNvSpPr/>
            <p:nvPr/>
          </p:nvSpPr>
          <p:spPr>
            <a:xfrm>
              <a:off x="473005" y="7481536"/>
              <a:ext cx="415191" cy="359262"/>
            </a:xfrm>
            <a:prstGeom prst="rect">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lumMod val="85000"/>
                    <a:lumOff val="15000"/>
                  </a:srgbClr>
                </a:solidFill>
                <a:effectLst/>
                <a:uLnTx/>
                <a:uFillTx/>
                <a:latin typeface="Source Sans Pro Light"/>
                <a:ea typeface="+mn-ea"/>
                <a:cs typeface="+mn-cs"/>
              </a:endParaRPr>
            </a:p>
          </p:txBody>
        </p:sp>
        <p:pic>
          <p:nvPicPr>
            <p:cNvPr id="56" name="Graphic 55">
              <a:extLst>
                <a:ext uri="{FF2B5EF4-FFF2-40B4-BE49-F238E27FC236}">
                  <a16:creationId xmlns:a16="http://schemas.microsoft.com/office/drawing/2014/main" id="{99C3A9E3-931C-1399-988D-809AE06C54A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05869" y="7561794"/>
              <a:ext cx="360282" cy="215233"/>
            </a:xfrm>
            <a:prstGeom prst="rect">
              <a:avLst/>
            </a:prstGeom>
          </p:spPr>
        </p:pic>
      </p:grpSp>
      <p:sp>
        <p:nvSpPr>
          <p:cNvPr id="5" name="TextBox 4">
            <a:extLst>
              <a:ext uri="{FF2B5EF4-FFF2-40B4-BE49-F238E27FC236}">
                <a16:creationId xmlns:a16="http://schemas.microsoft.com/office/drawing/2014/main" id="{EE7FA277-0A65-3E9F-8173-8F3214D3F360}"/>
              </a:ext>
            </a:extLst>
          </p:cNvPr>
          <p:cNvSpPr txBox="1"/>
          <p:nvPr/>
        </p:nvSpPr>
        <p:spPr>
          <a:xfrm>
            <a:off x="1173615" y="7016272"/>
            <a:ext cx="5425170" cy="338554"/>
          </a:xfrm>
          <a:prstGeom prst="rect">
            <a:avLst/>
          </a:prstGeom>
          <a:noFill/>
        </p:spPr>
        <p:txBody>
          <a:bodyPr wrap="square" rtlCol="0" anchor="ctr">
            <a:spAutoFit/>
          </a:bodyPr>
          <a:lstStyle/>
          <a:p>
            <a:pPr defTabSz="914400"/>
            <a:r>
              <a:rPr lang="en-US" sz="1600">
                <a:solidFill>
                  <a:srgbClr val="C8102E"/>
                </a:solidFill>
                <a:latin typeface="Source Sans Pro" panose="020B0503030403020204" pitchFamily="34" charset="0"/>
                <a:ea typeface="Source Sans Pro" panose="020B0503030403020204" pitchFamily="34" charset="0"/>
              </a:rPr>
              <a:t>0.52 </a:t>
            </a:r>
            <a:r>
              <a:rPr lang="en-US" sz="1600" dirty="0">
                <a:solidFill>
                  <a:srgbClr val="C8102E"/>
                </a:solidFill>
                <a:latin typeface="Source Sans Pro" panose="020B0503030403020204" pitchFamily="34" charset="0"/>
                <a:ea typeface="Source Sans Pro" panose="020B0503030403020204" pitchFamily="34" charset="0"/>
              </a:rPr>
              <a:t>EMR Safety Record –vs- 1.0 Industry Average</a:t>
            </a:r>
          </a:p>
        </p:txBody>
      </p:sp>
      <p:grpSp>
        <p:nvGrpSpPr>
          <p:cNvPr id="6" name="Group 5">
            <a:extLst>
              <a:ext uri="{FF2B5EF4-FFF2-40B4-BE49-F238E27FC236}">
                <a16:creationId xmlns:a16="http://schemas.microsoft.com/office/drawing/2014/main" id="{0370AB42-4578-DD95-E041-5B985CA81928}"/>
              </a:ext>
            </a:extLst>
          </p:cNvPr>
          <p:cNvGrpSpPr/>
          <p:nvPr/>
        </p:nvGrpSpPr>
        <p:grpSpPr>
          <a:xfrm>
            <a:off x="725559" y="7001044"/>
            <a:ext cx="415192" cy="359262"/>
            <a:chOff x="473004" y="7023529"/>
            <a:chExt cx="415192" cy="359262"/>
          </a:xfrm>
        </p:grpSpPr>
        <p:sp>
          <p:nvSpPr>
            <p:cNvPr id="7" name="Rectangle 6">
              <a:extLst>
                <a:ext uri="{FF2B5EF4-FFF2-40B4-BE49-F238E27FC236}">
                  <a16:creationId xmlns:a16="http://schemas.microsoft.com/office/drawing/2014/main" id="{1CDA4F15-DAAC-DC39-1960-D98F7FADC27E}"/>
                </a:ext>
              </a:extLst>
            </p:cNvPr>
            <p:cNvSpPr/>
            <p:nvPr/>
          </p:nvSpPr>
          <p:spPr>
            <a:xfrm>
              <a:off x="473005" y="7023529"/>
              <a:ext cx="415191" cy="359262"/>
            </a:xfrm>
            <a:prstGeom prst="rect">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lumMod val="85000"/>
                    <a:lumOff val="15000"/>
                  </a:srgbClr>
                </a:solidFill>
                <a:effectLst/>
                <a:uLnTx/>
                <a:uFillTx/>
                <a:latin typeface="Source Sans Pro Light"/>
                <a:ea typeface="+mn-ea"/>
                <a:cs typeface="+mn-cs"/>
              </a:endParaRPr>
            </a:p>
          </p:txBody>
        </p:sp>
        <p:pic>
          <p:nvPicPr>
            <p:cNvPr id="13" name="Graphic 12">
              <a:extLst>
                <a:ext uri="{FF2B5EF4-FFF2-40B4-BE49-F238E27FC236}">
                  <a16:creationId xmlns:a16="http://schemas.microsoft.com/office/drawing/2014/main" id="{82223936-591B-F1E1-4C8C-809E368D6090}"/>
                </a:ext>
              </a:extLst>
            </p:cNvPr>
            <p:cNvPicPr>
              <a:picLocks noChangeAspect="1"/>
            </p:cNvPicPr>
            <p:nvPr/>
          </p:nvPicPr>
          <p:blipFill rotWithShape="1">
            <a:blip>
              <a:extLst>
                <a:ext uri="{96DAC541-7B7A-43D3-8B79-37D633B846F1}">
                  <asvg:svgBlip xmlns:asvg="http://schemas.microsoft.com/office/drawing/2016/SVG/main" r:embed="rId12"/>
                </a:ext>
              </a:extLst>
            </a:blip>
            <a:srcRect l="-9123" t="-17258" r="-6119" b="-5963"/>
            <a:stretch/>
          </p:blipFill>
          <p:spPr>
            <a:xfrm>
              <a:off x="473004" y="7058089"/>
              <a:ext cx="415192" cy="265211"/>
            </a:xfrm>
            <a:prstGeom prst="rect">
              <a:avLst/>
            </a:prstGeom>
          </p:spPr>
        </p:pic>
      </p:grpSp>
      <p:cxnSp>
        <p:nvCxnSpPr>
          <p:cNvPr id="19" name="Straight Connector 18">
            <a:extLst>
              <a:ext uri="{FF2B5EF4-FFF2-40B4-BE49-F238E27FC236}">
                <a16:creationId xmlns:a16="http://schemas.microsoft.com/office/drawing/2014/main" id="{54A69959-3CD9-6B40-627D-0E50F974A7F3}"/>
              </a:ext>
            </a:extLst>
          </p:cNvPr>
          <p:cNvCxnSpPr>
            <a:cxnSpLocks/>
          </p:cNvCxnSpPr>
          <p:nvPr/>
        </p:nvCxnSpPr>
        <p:spPr>
          <a:xfrm>
            <a:off x="-1" y="4409844"/>
            <a:ext cx="7772401" cy="0"/>
          </a:xfrm>
          <a:prstGeom prst="line">
            <a:avLst/>
          </a:prstGeom>
          <a:ln w="9525">
            <a:solidFill>
              <a:srgbClr val="C8102E"/>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EB8D041-E5E9-331E-E166-9CBF3DC2CA22}"/>
              </a:ext>
            </a:extLst>
          </p:cNvPr>
          <p:cNvCxnSpPr/>
          <p:nvPr/>
        </p:nvCxnSpPr>
        <p:spPr>
          <a:xfrm>
            <a:off x="-1" y="9933889"/>
            <a:ext cx="7772401" cy="0"/>
          </a:xfrm>
          <a:prstGeom prst="line">
            <a:avLst/>
          </a:prstGeom>
          <a:ln w="19050">
            <a:solidFill>
              <a:srgbClr val="C8102E"/>
            </a:solidFill>
          </a:ln>
        </p:spPr>
        <p:style>
          <a:lnRef idx="1">
            <a:schemeClr val="accent1"/>
          </a:lnRef>
          <a:fillRef idx="0">
            <a:schemeClr val="accent1"/>
          </a:fillRef>
          <a:effectRef idx="0">
            <a:schemeClr val="accent1"/>
          </a:effectRef>
          <a:fontRef idx="minor">
            <a:schemeClr val="tx1"/>
          </a:fontRef>
        </p:style>
      </p:cxnSp>
      <p:sp>
        <p:nvSpPr>
          <p:cNvPr id="22" name="Content Placeholder 11">
            <a:extLst>
              <a:ext uri="{FF2B5EF4-FFF2-40B4-BE49-F238E27FC236}">
                <a16:creationId xmlns:a16="http://schemas.microsoft.com/office/drawing/2014/main" id="{C9B01BEE-8C4E-E8B6-2BEF-38EFF43ADAE7}"/>
              </a:ext>
            </a:extLst>
          </p:cNvPr>
          <p:cNvSpPr txBox="1">
            <a:spLocks/>
          </p:cNvSpPr>
          <p:nvPr/>
        </p:nvSpPr>
        <p:spPr>
          <a:xfrm>
            <a:off x="625909" y="4631539"/>
            <a:ext cx="7146491" cy="2248206"/>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460"/>
              </a:lnSpc>
              <a:spcBef>
                <a:spcPts val="0"/>
              </a:spcBef>
              <a:spcAft>
                <a:spcPts val="1000"/>
              </a:spcAft>
              <a:buClr>
                <a:srgbClr val="C8102E"/>
              </a:buClr>
              <a:buSzTx/>
              <a:buNone/>
              <a:tabLst/>
              <a:defRPr/>
            </a:pPr>
            <a: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With 35 years in electrical contracting, Power Design understands the complex electrical</a:t>
            </a:r>
            <a:b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br>
            <a: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distribution demands of large-scale projects. We’ve developed extensive best practices and </a:t>
            </a:r>
            <a:b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br>
            <a: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training protocols which have led to a culture of excellence, safety, and quality; something the industry has recognized us for, across many years.</a:t>
            </a:r>
          </a:p>
          <a:p>
            <a:pPr marL="0" marR="0" lvl="0" indent="0" algn="l" defTabSz="914400" rtl="0" eaLnBrk="1" fontAlgn="auto" latinLnBrk="0" hangingPunct="1">
              <a:lnSpc>
                <a:spcPts val="1460"/>
              </a:lnSpc>
              <a:spcBef>
                <a:spcPts val="0"/>
              </a:spcBef>
              <a:spcAft>
                <a:spcPts val="1000"/>
              </a:spcAft>
              <a:buClr>
                <a:srgbClr val="C8102E"/>
              </a:buClr>
              <a:buSzTx/>
              <a:buNone/>
              <a:tabLst/>
              <a:defRPr/>
            </a:pPr>
            <a: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Recently, we’ve seen demand outpace supply in the switchgear market. While lead times </a:t>
            </a:r>
            <a:b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br>
            <a: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are improving, it’s a perpetual challenge. To take control of uncertainty</a:t>
            </a:r>
            <a:r>
              <a:rPr lang="en-US" sz="1300" dirty="0">
                <a:solidFill>
                  <a:schemeClr val="bg1"/>
                </a:solidFill>
                <a:latin typeface="Source Sans Pro" panose="020B0503030403020204" pitchFamily="34" charset="0"/>
                <a:ea typeface="Source Sans Pro" panose="020B0503030403020204" pitchFamily="34" charset="0"/>
              </a:rPr>
              <a:t> </a:t>
            </a:r>
            <a: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and ensure our </a:t>
            </a:r>
            <a:b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br>
            <a: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partners’ success, we’ve developed our Specialized Manufacturing Division focused on manufacturing switchboards and other critical power equipment. Leveraging our years of </a:t>
            </a:r>
            <a:b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br>
            <a: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expertise in electrical design-build, and in partnership with LS Electric, ABB, and Square D, </a:t>
            </a:r>
            <a:b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br>
            <a: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we’re </a:t>
            </a:r>
            <a:r>
              <a:rPr kumimoji="0" lang="en-US" sz="1300" u="none" strike="noStrike" kern="1200" cap="none" spc="0" normalizeH="0" baseline="0" noProof="0" dirty="0" err="1">
                <a:ln>
                  <a:noFill/>
                </a:ln>
                <a:solidFill>
                  <a:schemeClr val="bg1"/>
                </a:solidFill>
                <a:effectLst/>
                <a:uLnTx/>
                <a:uFillTx/>
                <a:latin typeface="Source Sans Pro" panose="020B0503030403020204" pitchFamily="34" charset="0"/>
                <a:ea typeface="Source Sans Pro" panose="020B0503030403020204" pitchFamily="34" charset="0"/>
              </a:rPr>
              <a:t>deliverin</a:t>
            </a:r>
            <a:r>
              <a:rPr lang="en-US" sz="1300" dirty="0">
                <a:solidFill>
                  <a:schemeClr val="bg1"/>
                </a:solidFill>
                <a:latin typeface="Source Sans Pro" panose="020B0503030403020204" pitchFamily="34" charset="0"/>
                <a:ea typeface="Source Sans Pro" panose="020B0503030403020204" pitchFamily="34" charset="0"/>
              </a:rPr>
              <a:t>g critical power, reliably.</a:t>
            </a:r>
            <a:endPar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endParaRPr>
          </a:p>
        </p:txBody>
      </p:sp>
      <p:cxnSp>
        <p:nvCxnSpPr>
          <p:cNvPr id="24" name="Straight Connector 23">
            <a:extLst>
              <a:ext uri="{FF2B5EF4-FFF2-40B4-BE49-F238E27FC236}">
                <a16:creationId xmlns:a16="http://schemas.microsoft.com/office/drawing/2014/main" id="{2C8CB721-38F8-71AA-F081-0CB3A59D24EE}"/>
              </a:ext>
            </a:extLst>
          </p:cNvPr>
          <p:cNvCxnSpPr>
            <a:cxnSpLocks/>
          </p:cNvCxnSpPr>
          <p:nvPr/>
        </p:nvCxnSpPr>
        <p:spPr>
          <a:xfrm>
            <a:off x="-1" y="826116"/>
            <a:ext cx="7772401" cy="0"/>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2288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88DE57-1B2F-7B7C-5484-E5512C0060AB}"/>
              </a:ext>
            </a:extLst>
          </p:cNvPr>
          <p:cNvSpPr/>
          <p:nvPr/>
        </p:nvSpPr>
        <p:spPr>
          <a:xfrm>
            <a:off x="-1" y="0"/>
            <a:ext cx="7772400" cy="10058400"/>
          </a:xfrm>
          <a:prstGeom prst="rect">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Source Sans Pro Light"/>
              <a:ea typeface="+mn-ea"/>
              <a:cs typeface="+mn-cs"/>
            </a:endParaRPr>
          </a:p>
        </p:txBody>
      </p:sp>
      <p:pic>
        <p:nvPicPr>
          <p:cNvPr id="8" name="Picture 7">
            <a:extLst>
              <a:ext uri="{FF2B5EF4-FFF2-40B4-BE49-F238E27FC236}">
                <a16:creationId xmlns:a16="http://schemas.microsoft.com/office/drawing/2014/main" id="{1C856773-CC3A-3E4F-99A4-1E3BB9833AC1}"/>
              </a:ext>
            </a:extLst>
          </p:cNvPr>
          <p:cNvPicPr>
            <a:picLocks noChangeAspect="1"/>
          </p:cNvPicPr>
          <p:nvPr/>
        </p:nvPicPr>
        <p:blipFill>
          <a:blip r:embed="rId3"/>
          <a:srcRect/>
          <a:stretch/>
        </p:blipFill>
        <p:spPr>
          <a:xfrm>
            <a:off x="297472" y="158935"/>
            <a:ext cx="1710717" cy="490975"/>
          </a:xfrm>
          <a:prstGeom prst="rect">
            <a:avLst/>
          </a:prstGeom>
        </p:spPr>
      </p:pic>
      <p:sp>
        <p:nvSpPr>
          <p:cNvPr id="10" name="TextBox 9">
            <a:extLst>
              <a:ext uri="{FF2B5EF4-FFF2-40B4-BE49-F238E27FC236}">
                <a16:creationId xmlns:a16="http://schemas.microsoft.com/office/drawing/2014/main" id="{72B80D01-98E3-15A7-C54C-C6CAEF2FC3B7}"/>
              </a:ext>
            </a:extLst>
          </p:cNvPr>
          <p:cNvSpPr txBox="1"/>
          <p:nvPr/>
        </p:nvSpPr>
        <p:spPr>
          <a:xfrm>
            <a:off x="4803456" y="59004"/>
            <a:ext cx="2671472" cy="480388"/>
          </a:xfrm>
          <a:prstGeom prst="rect">
            <a:avLst/>
          </a:prstGeom>
          <a:noFill/>
        </p:spPr>
        <p:txBody>
          <a:bodyPr wrap="square" lIns="0" tIns="0" rIns="0" bIns="0" rtlCol="0">
            <a:spAutoFit/>
          </a:bodyPr>
          <a:lstStyle/>
          <a:p>
            <a:pPr algn="r" defTabSz="914400">
              <a:lnSpc>
                <a:spcPts val="4300"/>
              </a:lnSpc>
            </a:pPr>
            <a:r>
              <a:rPr lang="en-US" sz="1600" dirty="0">
                <a:solidFill>
                  <a:schemeClr val="bg1"/>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cxnSp>
        <p:nvCxnSpPr>
          <p:cNvPr id="11" name="Straight Connector 10">
            <a:extLst>
              <a:ext uri="{FF2B5EF4-FFF2-40B4-BE49-F238E27FC236}">
                <a16:creationId xmlns:a16="http://schemas.microsoft.com/office/drawing/2014/main" id="{04D7B574-F340-F3C7-8E5E-896C5EE92D0B}"/>
              </a:ext>
            </a:extLst>
          </p:cNvPr>
          <p:cNvCxnSpPr>
            <a:cxnSpLocks/>
          </p:cNvCxnSpPr>
          <p:nvPr/>
        </p:nvCxnSpPr>
        <p:spPr>
          <a:xfrm flipV="1">
            <a:off x="5187351" y="236058"/>
            <a:ext cx="117928" cy="336731"/>
          </a:xfrm>
          <a:prstGeom prst="line">
            <a:avLst/>
          </a:prstGeom>
          <a:noFill/>
          <a:ln w="28575" cap="rnd" cmpd="sng" algn="ctr">
            <a:solidFill>
              <a:srgbClr val="C8102E"/>
            </a:solidFill>
            <a:prstDash val="solid"/>
            <a:round/>
          </a:ln>
          <a:effectLst/>
        </p:spPr>
      </p:cxnSp>
      <p:sp>
        <p:nvSpPr>
          <p:cNvPr id="14" name="TextBox 13">
            <a:extLst>
              <a:ext uri="{FF2B5EF4-FFF2-40B4-BE49-F238E27FC236}">
                <a16:creationId xmlns:a16="http://schemas.microsoft.com/office/drawing/2014/main" id="{3D55FEFD-E88A-800A-F06D-973810AEFCAA}"/>
              </a:ext>
            </a:extLst>
          </p:cNvPr>
          <p:cNvSpPr txBox="1"/>
          <p:nvPr/>
        </p:nvSpPr>
        <p:spPr>
          <a:xfrm>
            <a:off x="666490" y="1181084"/>
            <a:ext cx="6589107" cy="1305101"/>
          </a:xfrm>
          <a:prstGeom prst="rect">
            <a:avLst/>
          </a:prstGeom>
          <a:noFill/>
        </p:spPr>
        <p:txBody>
          <a:bodyPr wrap="square">
            <a:spAutoFit/>
          </a:bodyPr>
          <a:lstStyle/>
          <a:p>
            <a:pPr marL="0" marR="0" lvl="0" indent="0" algn="l" defTabSz="914400" rtl="0" eaLnBrk="1" fontAlgn="auto" latinLnBrk="0" hangingPunct="1">
              <a:lnSpc>
                <a:spcPts val="4600"/>
              </a:lnSpc>
              <a:spcBef>
                <a:spcPct val="0"/>
              </a:spcBef>
              <a:spcAft>
                <a:spcPts val="0"/>
              </a:spcAft>
              <a:buClrTx/>
              <a:buSzTx/>
              <a:buFontTx/>
              <a:buNone/>
              <a:tabLst/>
              <a:defRPr/>
            </a:pPr>
            <a:r>
              <a:rPr lang="en-US" sz="5400" b="1" dirty="0">
                <a:solidFill>
                  <a:schemeClr val="bg1"/>
                </a:solidFill>
                <a:effectLst>
                  <a:outerShdw blurRad="122233" dist="63500" dir="2700000" algn="tl" rotWithShape="0">
                    <a:prstClr val="black">
                      <a:alpha val="28261"/>
                    </a:prstClr>
                  </a:outerShdw>
                </a:effectLst>
                <a:latin typeface="Source Sans Pro" panose="020B0503030403020204" pitchFamily="34" charset="0"/>
                <a:ea typeface="Source Sans Pro" panose="020B0503030403020204" pitchFamily="34" charset="0"/>
                <a:cs typeface="+mj-cs"/>
              </a:rPr>
              <a:t>TRUSTED PARTNERSHIPS</a:t>
            </a:r>
            <a:endParaRPr kumimoji="0" lang="en-US" sz="5400" b="1" u="none" strike="noStrike" kern="1200" cap="none" spc="0" normalizeH="0" baseline="0" noProof="0" dirty="0">
              <a:ln>
                <a:noFill/>
              </a:ln>
              <a:solidFill>
                <a:schemeClr val="bg1"/>
              </a:solidFill>
              <a:effectLst>
                <a:outerShdw blurRad="122233" dist="63500" dir="2700000" algn="tl" rotWithShape="0">
                  <a:prstClr val="black">
                    <a:alpha val="28261"/>
                  </a:prstClr>
                </a:outerShdw>
              </a:effectLst>
              <a:uLnTx/>
              <a:uFillTx/>
              <a:latin typeface="Source Sans Pro" panose="020B0503030403020204" pitchFamily="34" charset="0"/>
              <a:ea typeface="Source Sans Pro" panose="020B0503030403020204" pitchFamily="34" charset="0"/>
              <a:cs typeface="+mj-cs"/>
            </a:endParaRPr>
          </a:p>
        </p:txBody>
      </p:sp>
      <p:cxnSp>
        <p:nvCxnSpPr>
          <p:cNvPr id="19" name="Straight Connector 18">
            <a:extLst>
              <a:ext uri="{FF2B5EF4-FFF2-40B4-BE49-F238E27FC236}">
                <a16:creationId xmlns:a16="http://schemas.microsoft.com/office/drawing/2014/main" id="{54A69959-3CD9-6B40-627D-0E50F974A7F3}"/>
              </a:ext>
            </a:extLst>
          </p:cNvPr>
          <p:cNvCxnSpPr>
            <a:cxnSpLocks/>
          </p:cNvCxnSpPr>
          <p:nvPr/>
        </p:nvCxnSpPr>
        <p:spPr>
          <a:xfrm>
            <a:off x="297472" y="3398077"/>
            <a:ext cx="7177456" cy="0"/>
          </a:xfrm>
          <a:prstGeom prst="line">
            <a:avLst/>
          </a:prstGeom>
          <a:ln w="9525">
            <a:solidFill>
              <a:srgbClr val="C8102E"/>
            </a:solidFill>
          </a:ln>
        </p:spPr>
        <p:style>
          <a:lnRef idx="1">
            <a:schemeClr val="accent1"/>
          </a:lnRef>
          <a:fillRef idx="0">
            <a:schemeClr val="accent1"/>
          </a:fillRef>
          <a:effectRef idx="0">
            <a:schemeClr val="accent1"/>
          </a:effectRef>
          <a:fontRef idx="minor">
            <a:schemeClr val="tx1"/>
          </a:fontRef>
        </p:style>
      </p:cxnSp>
      <p:sp>
        <p:nvSpPr>
          <p:cNvPr id="22" name="Content Placeholder 11">
            <a:extLst>
              <a:ext uri="{FF2B5EF4-FFF2-40B4-BE49-F238E27FC236}">
                <a16:creationId xmlns:a16="http://schemas.microsoft.com/office/drawing/2014/main" id="{C9B01BEE-8C4E-E8B6-2BEF-38EFF43ADAE7}"/>
              </a:ext>
            </a:extLst>
          </p:cNvPr>
          <p:cNvSpPr txBox="1">
            <a:spLocks/>
          </p:cNvSpPr>
          <p:nvPr/>
        </p:nvSpPr>
        <p:spPr>
          <a:xfrm>
            <a:off x="625909" y="2455332"/>
            <a:ext cx="6775295" cy="761171"/>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460"/>
              </a:lnSpc>
              <a:spcBef>
                <a:spcPts val="0"/>
              </a:spcBef>
              <a:spcAft>
                <a:spcPts val="1000"/>
              </a:spcAft>
              <a:buClr>
                <a:srgbClr val="C8102E"/>
              </a:buClr>
              <a:buSzTx/>
              <a:buNone/>
              <a:tabLst/>
              <a:defRPr/>
            </a:pPr>
            <a:r>
              <a:rPr kumimoji="0" lang="en-US" sz="130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Power Design switchboards are trusted by the teams who power progress—developers, engineers, and energy leaders nationwide. Backed by decades of innovation and field-tested performance, our gear delivers reliability when it matters most.</a:t>
            </a:r>
          </a:p>
        </p:txBody>
      </p:sp>
      <p:cxnSp>
        <p:nvCxnSpPr>
          <p:cNvPr id="24" name="Straight Connector 23">
            <a:extLst>
              <a:ext uri="{FF2B5EF4-FFF2-40B4-BE49-F238E27FC236}">
                <a16:creationId xmlns:a16="http://schemas.microsoft.com/office/drawing/2014/main" id="{2C8CB721-38F8-71AA-F081-0CB3A59D24EE}"/>
              </a:ext>
            </a:extLst>
          </p:cNvPr>
          <p:cNvCxnSpPr>
            <a:cxnSpLocks/>
          </p:cNvCxnSpPr>
          <p:nvPr/>
        </p:nvCxnSpPr>
        <p:spPr>
          <a:xfrm>
            <a:off x="-1" y="826116"/>
            <a:ext cx="7772401" cy="0"/>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042" name="Picture 18">
            <a:extLst>
              <a:ext uri="{FF2B5EF4-FFF2-40B4-BE49-F238E27FC236}">
                <a16:creationId xmlns:a16="http://schemas.microsoft.com/office/drawing/2014/main" id="{1A60C277-AC29-2C90-8A17-806B8F59D5F8}"/>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r="54903" b="-17893"/>
          <a:stretch/>
        </p:blipFill>
        <p:spPr bwMode="auto">
          <a:xfrm>
            <a:off x="362583" y="7096581"/>
            <a:ext cx="1042654" cy="485457"/>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a:extLst>
              <a:ext uri="{FF2B5EF4-FFF2-40B4-BE49-F238E27FC236}">
                <a16:creationId xmlns:a16="http://schemas.microsoft.com/office/drawing/2014/main" id="{2EC4BDE0-18A6-7F5B-7092-31D5EE2EC912}"/>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910459" y="7874426"/>
            <a:ext cx="896334" cy="478045"/>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Phillips Gradick Engineering - Contacts, Employees, Board Members, Advisors  &amp; Alumni">
            <a:extLst>
              <a:ext uri="{FF2B5EF4-FFF2-40B4-BE49-F238E27FC236}">
                <a16:creationId xmlns:a16="http://schemas.microsoft.com/office/drawing/2014/main" id="{D6378FA1-E22C-7BF2-0E88-3331886E839C}"/>
              </a:ext>
            </a:extLst>
          </p:cNvPr>
          <p:cNvPicPr>
            <a:picLocks noChangeAspect="1" noChangeArrowheads="1"/>
          </p:cNvPicPr>
          <p:nvPr/>
        </p:nvPicPr>
        <p:blipFill rotWithShape="1">
          <a:blip r:embed="rId8">
            <a:lum bright="70000" contrast="-70000"/>
            <a:alphaModFix amt="76000"/>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t="37230" b="35728"/>
          <a:stretch/>
        </p:blipFill>
        <p:spPr bwMode="auto">
          <a:xfrm>
            <a:off x="5187351" y="7032502"/>
            <a:ext cx="2213853" cy="598671"/>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a:extLst>
              <a:ext uri="{FF2B5EF4-FFF2-40B4-BE49-F238E27FC236}">
                <a16:creationId xmlns:a16="http://schemas.microsoft.com/office/drawing/2014/main" id="{C22E53C1-8CC9-BD1A-264F-2EDF541B4156}"/>
              </a:ext>
            </a:extLst>
          </p:cNvPr>
          <p:cNvPicPr>
            <a:picLocks noChangeAspect="1" noChangeArrowheads="1"/>
          </p:cNvPicPr>
          <p:nvPr/>
        </p:nvPicPr>
        <p:blipFill rotWithShape="1">
          <a:blip r:embed="rId10">
            <a:duotone>
              <a:srgbClr val="E7E6E6">
                <a:shade val="45000"/>
                <a:satMod val="135000"/>
              </a:srgbClr>
              <a:prstClr val="white"/>
            </a:duotone>
            <a:extLst>
              <a:ext uri="{BEBA8EAE-BF5A-486C-A8C5-ECC9F3942E4B}">
                <a14:imgProps xmlns:a14="http://schemas.microsoft.com/office/drawing/2010/main">
                  <a14:imgLayer r:embed="rId11">
                    <a14:imgEffect>
                      <a14:backgroundRemoval t="10000" b="90000" l="4147" r="89862">
                        <a14:foregroundMark x1="45161" y1="16000" x2="45161" y2="16000"/>
                        <a14:foregroundMark x1="64055" y1="17500" x2="64055" y2="17500"/>
                        <a14:foregroundMark x1="4147" y1="69500" x2="4147" y2="69500"/>
                        <a14:foregroundMark x1="4608" y1="72500" x2="4608" y2="72500"/>
                        <a14:foregroundMark x1="7373" y1="73000" x2="7373" y2="73000"/>
                        <a14:foregroundMark x1="15668" y1="73000" x2="15668" y2="73000"/>
                        <a14:foregroundMark x1="25806" y1="72500" x2="25806" y2="72500"/>
                        <a14:foregroundMark x1="29032" y1="73500" x2="29032" y2="73500"/>
                        <a14:foregroundMark x1="38249" y1="73000" x2="38249" y2="73000"/>
                        <a14:foregroundMark x1="52535" y1="73000" x2="52535" y2="73000"/>
                      </a14:backgroundRemoval>
                    </a14:imgEffect>
                  </a14:imgLayer>
                </a14:imgProps>
              </a:ext>
              <a:ext uri="{28A0092B-C50C-407E-A947-70E740481C1C}">
                <a14:useLocalDpi xmlns:a14="http://schemas.microsoft.com/office/drawing/2010/main" val="0"/>
              </a:ext>
            </a:extLst>
          </a:blip>
          <a:srcRect b="35621"/>
          <a:stretch/>
        </p:blipFill>
        <p:spPr bwMode="auto">
          <a:xfrm>
            <a:off x="1752997" y="6899440"/>
            <a:ext cx="1185844" cy="703628"/>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a:extLst>
              <a:ext uri="{FF2B5EF4-FFF2-40B4-BE49-F238E27FC236}">
                <a16:creationId xmlns:a16="http://schemas.microsoft.com/office/drawing/2014/main" id="{FCFAABDA-05E8-F789-91A3-BD208948BE8B}"/>
              </a:ext>
            </a:extLst>
          </p:cNvPr>
          <p:cNvCxnSpPr>
            <a:cxnSpLocks/>
          </p:cNvCxnSpPr>
          <p:nvPr/>
        </p:nvCxnSpPr>
        <p:spPr>
          <a:xfrm>
            <a:off x="297472" y="6292000"/>
            <a:ext cx="7177456" cy="0"/>
          </a:xfrm>
          <a:prstGeom prst="line">
            <a:avLst/>
          </a:prstGeom>
          <a:ln w="95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064" name="Picture 40" descr="MEP and Structural Engineering Firm | HP Engineering Inc ...">
            <a:extLst>
              <a:ext uri="{FF2B5EF4-FFF2-40B4-BE49-F238E27FC236}">
                <a16:creationId xmlns:a16="http://schemas.microsoft.com/office/drawing/2014/main" id="{DBC92E85-2D68-1B7D-1DD2-30971FD4A5A5}"/>
              </a:ext>
            </a:extLst>
          </p:cNvPr>
          <p:cNvPicPr>
            <a:picLocks noChangeAspect="1" noChangeArrowheads="1"/>
          </p:cNvPicPr>
          <p:nvPr/>
        </p:nvPicPr>
        <p:blipFill>
          <a:blip r:embed="rId1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69081" y="7747774"/>
            <a:ext cx="880413" cy="691753"/>
          </a:xfrm>
          <a:prstGeom prst="rect">
            <a:avLst/>
          </a:prstGeom>
          <a:noFill/>
          <a:extLst>
            <a:ext uri="{909E8E84-426E-40DD-AFC4-6F175D3DCCD1}">
              <a14:hiddenFill xmlns:a14="http://schemas.microsoft.com/office/drawing/2010/main">
                <a:solidFill>
                  <a:srgbClr val="FFFFFF"/>
                </a:solidFill>
              </a14:hiddenFill>
            </a:ext>
          </a:extLst>
        </p:spPr>
      </p:pic>
      <p:sp>
        <p:nvSpPr>
          <p:cNvPr id="37" name="Content Placeholder 11">
            <a:extLst>
              <a:ext uri="{FF2B5EF4-FFF2-40B4-BE49-F238E27FC236}">
                <a16:creationId xmlns:a16="http://schemas.microsoft.com/office/drawing/2014/main" id="{252CA5F4-CED3-A985-DF18-7EAF92F8D657}"/>
              </a:ext>
            </a:extLst>
          </p:cNvPr>
          <p:cNvSpPr txBox="1">
            <a:spLocks/>
          </p:cNvSpPr>
          <p:nvPr/>
        </p:nvSpPr>
        <p:spPr>
          <a:xfrm>
            <a:off x="625909" y="3519773"/>
            <a:ext cx="6775295" cy="305258"/>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460"/>
              </a:lnSpc>
              <a:spcBef>
                <a:spcPts val="0"/>
              </a:spcBef>
              <a:spcAft>
                <a:spcPts val="1000"/>
              </a:spcAft>
              <a:buClr>
                <a:srgbClr val="C8102E"/>
              </a:buClr>
              <a:buSzTx/>
              <a:buNone/>
              <a:tabLst/>
              <a:defRPr/>
            </a:pPr>
            <a:r>
              <a:rPr kumimoji="0" lang="en-US" sz="1300" u="none" strike="noStrike" kern="1200" cap="none" spc="300" normalizeH="0" baseline="0" noProof="0" dirty="0">
                <a:ln>
                  <a:noFill/>
                </a:ln>
                <a:solidFill>
                  <a:schemeClr val="bg1">
                    <a:lumMod val="65000"/>
                  </a:schemeClr>
                </a:solidFill>
                <a:effectLst/>
                <a:uLnTx/>
                <a:uFillTx/>
                <a:latin typeface="Source Sans Pro" panose="020B0503030403020204" pitchFamily="34" charset="0"/>
                <a:ea typeface="Source Sans Pro" panose="020B0503030403020204" pitchFamily="34" charset="0"/>
              </a:rPr>
              <a:t>TRUSTED BY LEADING DEVELOPMENT PARTNERS</a:t>
            </a:r>
          </a:p>
        </p:txBody>
      </p:sp>
      <p:sp>
        <p:nvSpPr>
          <p:cNvPr id="41" name="Content Placeholder 11">
            <a:extLst>
              <a:ext uri="{FF2B5EF4-FFF2-40B4-BE49-F238E27FC236}">
                <a16:creationId xmlns:a16="http://schemas.microsoft.com/office/drawing/2014/main" id="{2A2550EB-F01D-0E51-35F6-BA74E41EB173}"/>
              </a:ext>
            </a:extLst>
          </p:cNvPr>
          <p:cNvSpPr txBox="1">
            <a:spLocks/>
          </p:cNvSpPr>
          <p:nvPr/>
        </p:nvSpPr>
        <p:spPr>
          <a:xfrm>
            <a:off x="625909" y="6341285"/>
            <a:ext cx="6775295" cy="305258"/>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460"/>
              </a:lnSpc>
              <a:spcBef>
                <a:spcPts val="0"/>
              </a:spcBef>
              <a:spcAft>
                <a:spcPts val="1000"/>
              </a:spcAft>
              <a:buClr>
                <a:srgbClr val="C8102E"/>
              </a:buClr>
              <a:buSzTx/>
              <a:buNone/>
              <a:tabLst/>
              <a:defRPr/>
            </a:pPr>
            <a:r>
              <a:rPr kumimoji="0" lang="en-US" sz="1300" u="none" strike="noStrike" kern="1200" cap="none" spc="300" normalizeH="0" baseline="0" noProof="0" dirty="0">
                <a:ln>
                  <a:noFill/>
                </a:ln>
                <a:solidFill>
                  <a:schemeClr val="bg1">
                    <a:lumMod val="65000"/>
                  </a:schemeClr>
                </a:solidFill>
                <a:effectLst/>
                <a:uLnTx/>
                <a:uFillTx/>
                <a:latin typeface="Source Sans Pro" panose="020B0503030403020204" pitchFamily="34" charset="0"/>
                <a:ea typeface="Source Sans Pro" panose="020B0503030403020204" pitchFamily="34" charset="0"/>
              </a:rPr>
              <a:t>ON PROJECTS DESIGNED BY LEADING FIRMS</a:t>
            </a:r>
          </a:p>
        </p:txBody>
      </p:sp>
      <p:pic>
        <p:nvPicPr>
          <p:cNvPr id="1028" name="Picture 4" descr="Oakhurst Signs - Contact Us">
            <a:extLst>
              <a:ext uri="{FF2B5EF4-FFF2-40B4-BE49-F238E27FC236}">
                <a16:creationId xmlns:a16="http://schemas.microsoft.com/office/drawing/2014/main" id="{1F8EECC2-FF55-8AC3-4561-A26DE5226D6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4023" y="3901645"/>
            <a:ext cx="1808068" cy="72344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OKAN TOWER | Smart Luxe">
            <a:extLst>
              <a:ext uri="{FF2B5EF4-FFF2-40B4-BE49-F238E27FC236}">
                <a16:creationId xmlns:a16="http://schemas.microsoft.com/office/drawing/2014/main" id="{CC169F92-7295-3BB4-F5E5-68708D56BD82}"/>
              </a:ext>
            </a:extLst>
          </p:cNvPr>
          <p:cNvPicPr>
            <a:picLocks noChangeAspect="1" noChangeArrowheads="1"/>
          </p:cNvPicPr>
          <p:nvPr/>
        </p:nvPicPr>
        <p:blipFill rotWithShape="1">
          <a:blip r:embed="rId14">
            <a:lum bright="70000" contrast="-70000"/>
            <a:extLst>
              <a:ext uri="{28A0092B-C50C-407E-A947-70E740481C1C}">
                <a14:useLocalDpi xmlns:a14="http://schemas.microsoft.com/office/drawing/2010/main" val="0"/>
              </a:ext>
            </a:extLst>
          </a:blip>
          <a:srcRect b="16345"/>
          <a:stretch/>
        </p:blipFill>
        <p:spPr bwMode="auto">
          <a:xfrm>
            <a:off x="6747260" y="3776995"/>
            <a:ext cx="653944" cy="92936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4CCF8F06-D655-EDDB-55E7-0904653B80AF}"/>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031072" y="5587699"/>
            <a:ext cx="1224525" cy="37466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mming Group - New Mountain Capital">
            <a:extLst>
              <a:ext uri="{FF2B5EF4-FFF2-40B4-BE49-F238E27FC236}">
                <a16:creationId xmlns:a16="http://schemas.microsoft.com/office/drawing/2014/main" id="{0BCB12EF-E68B-3648-16A6-DAB4BDD919A1}"/>
              </a:ext>
            </a:extLst>
          </p:cNvPr>
          <p:cNvPicPr>
            <a:picLocks noChangeAspect="1" noChangeArrowheads="1"/>
          </p:cNvPicPr>
          <p:nvPr/>
        </p:nvPicPr>
        <p:blipFill>
          <a:blip r:embed="rId17">
            <a:lum bright="70000" contrast="-70000"/>
            <a:extLst>
              <a:ext uri="{28A0092B-C50C-407E-A947-70E740481C1C}">
                <a14:useLocalDpi xmlns:a14="http://schemas.microsoft.com/office/drawing/2010/main" val="0"/>
              </a:ext>
            </a:extLst>
          </a:blip>
          <a:srcRect/>
          <a:stretch>
            <a:fillRect/>
          </a:stretch>
        </p:blipFill>
        <p:spPr bwMode="auto">
          <a:xfrm>
            <a:off x="2635900" y="4909743"/>
            <a:ext cx="1333746" cy="492061"/>
          </a:xfrm>
          <a:prstGeom prst="rect">
            <a:avLst/>
          </a:prstGeom>
          <a:noFill/>
          <a:extLst>
            <a:ext uri="{909E8E84-426E-40DD-AFC4-6F175D3DCCD1}">
              <a14:hiddenFill xmlns:a14="http://schemas.microsoft.com/office/drawing/2010/main">
                <a:solidFill>
                  <a:srgbClr val="FFFFFF"/>
                </a:solidFill>
              </a14:hiddenFill>
            </a:ext>
          </a:extLst>
        </p:spPr>
      </p:pic>
      <p:pic>
        <p:nvPicPr>
          <p:cNvPr id="25" name="Graphic 24">
            <a:extLst>
              <a:ext uri="{FF2B5EF4-FFF2-40B4-BE49-F238E27FC236}">
                <a16:creationId xmlns:a16="http://schemas.microsoft.com/office/drawing/2014/main" id="{E0C78A74-943E-4F94-6203-7733E3791CE4}"/>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443691" y="4700003"/>
            <a:ext cx="1147373" cy="664685"/>
          </a:xfrm>
          <a:prstGeom prst="rect">
            <a:avLst/>
          </a:prstGeom>
        </p:spPr>
      </p:pic>
      <p:pic>
        <p:nvPicPr>
          <p:cNvPr id="1056" name="Picture 32">
            <a:extLst>
              <a:ext uri="{FF2B5EF4-FFF2-40B4-BE49-F238E27FC236}">
                <a16:creationId xmlns:a16="http://schemas.microsoft.com/office/drawing/2014/main" id="{CE4A6CC5-2E2C-DDF2-D43C-7F29030D9854}"/>
              </a:ext>
            </a:extLst>
          </p:cNvPr>
          <p:cNvPicPr>
            <a:picLocks noChangeAspect="1" noChangeArrowheads="1"/>
          </p:cNvPicPr>
          <p:nvPr/>
        </p:nvPicPr>
        <p:blipFill rotWithShape="1">
          <a:blip r:embed="rId19">
            <a:lum bright="70000" contrast="-70000"/>
            <a:extLst>
              <a:ext uri="{28A0092B-C50C-407E-A947-70E740481C1C}">
                <a14:useLocalDpi xmlns:a14="http://schemas.microsoft.com/office/drawing/2010/main" val="0"/>
              </a:ext>
            </a:extLst>
          </a:blip>
          <a:srcRect l="7256" t="39872" r="39285" b="38841"/>
          <a:stretch/>
        </p:blipFill>
        <p:spPr bwMode="auto">
          <a:xfrm>
            <a:off x="588228" y="4679957"/>
            <a:ext cx="1610187" cy="64115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Logo Filled Logo">
            <a:extLst>
              <a:ext uri="{FF2B5EF4-FFF2-40B4-BE49-F238E27FC236}">
                <a16:creationId xmlns:a16="http://schemas.microsoft.com/office/drawing/2014/main" id="{56BF0479-5844-B265-C28E-5FBE72280EEB}"/>
              </a:ext>
            </a:extLst>
          </p:cNvPr>
          <p:cNvPicPr>
            <a:picLocks noChangeAspect="1" noChangeArrowheads="1"/>
          </p:cNvPicPr>
          <p:nvPr/>
        </p:nvPicPr>
        <p:blipFill>
          <a:blip r:embed="rId20">
            <a:lum bright="70000" contrast="-70000"/>
            <a:extLst>
              <a:ext uri="{28A0092B-C50C-407E-A947-70E740481C1C}">
                <a14:useLocalDpi xmlns:a14="http://schemas.microsoft.com/office/drawing/2010/main" val="0"/>
              </a:ext>
            </a:extLst>
          </a:blip>
          <a:srcRect/>
          <a:stretch>
            <a:fillRect/>
          </a:stretch>
        </p:blipFill>
        <p:spPr bwMode="auto">
          <a:xfrm>
            <a:off x="3645386" y="4101055"/>
            <a:ext cx="1331498" cy="400320"/>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a:extLst>
              <a:ext uri="{FF2B5EF4-FFF2-40B4-BE49-F238E27FC236}">
                <a16:creationId xmlns:a16="http://schemas.microsoft.com/office/drawing/2014/main" id="{00D59A23-A985-47F7-2E71-5E6568C4A609}"/>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2484986" y="4026661"/>
            <a:ext cx="741394" cy="593115"/>
          </a:xfrm>
          <a:prstGeom prst="rect">
            <a:avLst/>
          </a:prstGeom>
        </p:spPr>
      </p:pic>
      <p:pic>
        <p:nvPicPr>
          <p:cNvPr id="6" name="Picture 2" descr="VeLa">
            <a:extLst>
              <a:ext uri="{FF2B5EF4-FFF2-40B4-BE49-F238E27FC236}">
                <a16:creationId xmlns:a16="http://schemas.microsoft.com/office/drawing/2014/main" id="{46649658-6FA4-7684-E7EE-9C197CD720AA}"/>
              </a:ext>
            </a:extLst>
          </p:cNvPr>
          <p:cNvPicPr>
            <a:picLocks noChangeAspect="1" noChangeArrowheads="1"/>
          </p:cNvPicPr>
          <p:nvPr/>
        </p:nvPicPr>
        <p:blipFill>
          <a:blip r:embed="rId22">
            <a:alphaModFix amt="70000"/>
            <a:extLst>
              <a:ext uri="{28A0092B-C50C-407E-A947-70E740481C1C}">
                <a14:useLocalDpi xmlns:a14="http://schemas.microsoft.com/office/drawing/2010/main" val="0"/>
              </a:ext>
            </a:extLst>
          </a:blip>
          <a:srcRect/>
          <a:stretch>
            <a:fillRect/>
          </a:stretch>
        </p:blipFill>
        <p:spPr bwMode="auto">
          <a:xfrm>
            <a:off x="666490" y="5595984"/>
            <a:ext cx="1136822" cy="3366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Two Roads Development | Two Roads Development">
            <a:extLst>
              <a:ext uri="{FF2B5EF4-FFF2-40B4-BE49-F238E27FC236}">
                <a16:creationId xmlns:a16="http://schemas.microsoft.com/office/drawing/2014/main" id="{115E91B7-543D-5B90-0325-9680C44CB5CB}"/>
              </a:ext>
            </a:extLst>
          </p:cNvPr>
          <p:cNvPicPr>
            <a:picLocks noChangeAspect="1" noChangeArrowheads="1"/>
          </p:cNvPicPr>
          <p:nvPr/>
        </p:nvPicPr>
        <p:blipFill>
          <a:blip r:embed="rId23">
            <a:lum bright="70000" contrast="-70000"/>
            <a:extLst>
              <a:ext uri="{BEBA8EAE-BF5A-486C-A8C5-ECC9F3942E4B}">
                <a14:imgProps xmlns:a14="http://schemas.microsoft.com/office/drawing/2010/main">
                  <a14:imgLayer r:embed="rId2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345919" y="5554482"/>
            <a:ext cx="1903575" cy="46384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group of white circles&#10;&#10;AI-generated content may be incorrect.">
            <a:extLst>
              <a:ext uri="{FF2B5EF4-FFF2-40B4-BE49-F238E27FC236}">
                <a16:creationId xmlns:a16="http://schemas.microsoft.com/office/drawing/2014/main" id="{4AB95978-607C-DF38-8FB8-11C883B0C797}"/>
              </a:ext>
            </a:extLst>
          </p:cNvPr>
          <p:cNvPicPr>
            <a:picLocks noChangeAspect="1"/>
          </p:cNvPicPr>
          <p:nvPr/>
        </p:nvPicPr>
        <p:blipFill>
          <a:blip r:embed="rId25">
            <a:alphaModFix amt="81000"/>
          </a:blip>
          <a:stretch>
            <a:fillRect/>
          </a:stretch>
        </p:blipFill>
        <p:spPr>
          <a:xfrm>
            <a:off x="5335585" y="4054061"/>
            <a:ext cx="1193692" cy="334234"/>
          </a:xfrm>
          <a:prstGeom prst="rect">
            <a:avLst/>
          </a:prstGeom>
        </p:spPr>
      </p:pic>
      <p:pic>
        <p:nvPicPr>
          <p:cNvPr id="4" name="Graphic 3">
            <a:extLst>
              <a:ext uri="{FF2B5EF4-FFF2-40B4-BE49-F238E27FC236}">
                <a16:creationId xmlns:a16="http://schemas.microsoft.com/office/drawing/2014/main" id="{AA18B12A-D689-70C5-BDE6-3C42485A3126}"/>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4587833" y="5663532"/>
            <a:ext cx="1104900" cy="241300"/>
          </a:xfrm>
          <a:prstGeom prst="rect">
            <a:avLst/>
          </a:prstGeom>
        </p:spPr>
      </p:pic>
      <p:pic>
        <p:nvPicPr>
          <p:cNvPr id="9" name="Picture 2">
            <a:extLst>
              <a:ext uri="{FF2B5EF4-FFF2-40B4-BE49-F238E27FC236}">
                <a16:creationId xmlns:a16="http://schemas.microsoft.com/office/drawing/2014/main" id="{EC0CD180-3927-A546-8932-22E98848E250}"/>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763841" y="5036004"/>
            <a:ext cx="1835780" cy="2413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tecfla.com">
            <a:extLst>
              <a:ext uri="{FF2B5EF4-FFF2-40B4-BE49-F238E27FC236}">
                <a16:creationId xmlns:a16="http://schemas.microsoft.com/office/drawing/2014/main" id="{0311FA1F-0DAE-774C-B670-E02B9D632C1E}"/>
              </a:ext>
            </a:extLst>
          </p:cNvPr>
          <p:cNvPicPr>
            <a:picLocks noChangeAspect="1" noChangeArrowheads="1"/>
          </p:cNvPicPr>
          <p:nvPr/>
        </p:nvPicPr>
        <p:blipFill>
          <a:blip r:embed="rId28">
            <a:biLevel thresh="25000"/>
            <a:extLst>
              <a:ext uri="{28A0092B-C50C-407E-A947-70E740481C1C}">
                <a14:useLocalDpi xmlns:a14="http://schemas.microsoft.com/office/drawing/2010/main" val="0"/>
              </a:ext>
            </a:extLst>
          </a:blip>
          <a:srcRect/>
          <a:stretch>
            <a:fillRect/>
          </a:stretch>
        </p:blipFill>
        <p:spPr bwMode="auto">
          <a:xfrm>
            <a:off x="320089" y="7934777"/>
            <a:ext cx="1185844" cy="3468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osborn engineering">
            <a:extLst>
              <a:ext uri="{FF2B5EF4-FFF2-40B4-BE49-F238E27FC236}">
                <a16:creationId xmlns:a16="http://schemas.microsoft.com/office/drawing/2014/main" id="{E54264C3-63F6-5A66-0073-3CB766F0286B}"/>
              </a:ext>
            </a:extLst>
          </p:cNvPr>
          <p:cNvPicPr>
            <a:picLocks noChangeAspect="1" noChangeArrowheads="1"/>
          </p:cNvPicPr>
          <p:nvPr/>
        </p:nvPicPr>
        <p:blipFill>
          <a:blip r:embed="rId29">
            <a:alphaModFix amt="78000"/>
            <a:extLst>
              <a:ext uri="{28A0092B-C50C-407E-A947-70E740481C1C}">
                <a14:useLocalDpi xmlns:a14="http://schemas.microsoft.com/office/drawing/2010/main" val="0"/>
              </a:ext>
            </a:extLst>
          </a:blip>
          <a:srcRect/>
          <a:stretch>
            <a:fillRect/>
          </a:stretch>
        </p:blipFill>
        <p:spPr bwMode="auto">
          <a:xfrm>
            <a:off x="3254333" y="7104141"/>
            <a:ext cx="1333500" cy="3175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A white text on a black background&#10;&#10;AI-generated content may be incorrect.">
            <a:extLst>
              <a:ext uri="{FF2B5EF4-FFF2-40B4-BE49-F238E27FC236}">
                <a16:creationId xmlns:a16="http://schemas.microsoft.com/office/drawing/2014/main" id="{5268CBA8-6096-F619-879F-75344C54EC05}"/>
              </a:ext>
            </a:extLst>
          </p:cNvPr>
          <p:cNvPicPr>
            <a:picLocks noChangeAspect="1"/>
          </p:cNvPicPr>
          <p:nvPr/>
        </p:nvPicPr>
        <p:blipFill>
          <a:blip r:embed="rId30">
            <a:alphaModFix amt="78000"/>
          </a:blip>
          <a:stretch>
            <a:fillRect/>
          </a:stretch>
        </p:blipFill>
        <p:spPr>
          <a:xfrm>
            <a:off x="4698340" y="7874426"/>
            <a:ext cx="1244909" cy="478045"/>
          </a:xfrm>
          <a:prstGeom prst="rect">
            <a:avLst/>
          </a:prstGeom>
        </p:spPr>
      </p:pic>
      <p:pic>
        <p:nvPicPr>
          <p:cNvPr id="20" name="Picture 10">
            <a:extLst>
              <a:ext uri="{FF2B5EF4-FFF2-40B4-BE49-F238E27FC236}">
                <a16:creationId xmlns:a16="http://schemas.microsoft.com/office/drawing/2014/main" id="{705B88AC-5252-0964-28D3-746CA24630C2}"/>
              </a:ext>
            </a:extLst>
          </p:cNvPr>
          <p:cNvPicPr>
            <a:picLocks noChangeAspect="1" noChangeArrowheads="1"/>
          </p:cNvPicPr>
          <p:nvPr/>
        </p:nvPicPr>
        <p:blipFill>
          <a:blip r:embed="rId31">
            <a:lum bright="70000" contrast="-70000"/>
            <a:alphaModFix amt="82000"/>
            <a:extLst>
              <a:ext uri="{BEBA8EAE-BF5A-486C-A8C5-ECC9F3942E4B}">
                <a14:imgProps xmlns:a14="http://schemas.microsoft.com/office/drawing/2010/main">
                  <a14:imgLayer r:embed="rId3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405523" y="7895115"/>
            <a:ext cx="920281" cy="560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010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1BFD8D-A51E-C984-531E-EBA20493B075}"/>
              </a:ext>
            </a:extLst>
          </p:cNvPr>
          <p:cNvPicPr>
            <a:picLocks noChangeAspect="1"/>
          </p:cNvPicPr>
          <p:nvPr/>
        </p:nvPicPr>
        <p:blipFill rotWithShape="1">
          <a:blip r:embed="rId3"/>
          <a:srcRect t="9467" r="32374" b="6754"/>
          <a:stretch/>
        </p:blipFill>
        <p:spPr>
          <a:xfrm>
            <a:off x="-1" y="4642111"/>
            <a:ext cx="7772401" cy="5416290"/>
          </a:xfrm>
          <a:prstGeom prst="rect">
            <a:avLst/>
          </a:prstGeom>
        </p:spPr>
      </p:pic>
      <p:sp>
        <p:nvSpPr>
          <p:cNvPr id="6" name="Title 9">
            <a:extLst>
              <a:ext uri="{FF2B5EF4-FFF2-40B4-BE49-F238E27FC236}">
                <a16:creationId xmlns:a16="http://schemas.microsoft.com/office/drawing/2014/main" id="{EDAA0E29-7439-6CAB-14DD-BD7681BB33A9}"/>
              </a:ext>
            </a:extLst>
          </p:cNvPr>
          <p:cNvSpPr txBox="1">
            <a:spLocks/>
          </p:cNvSpPr>
          <p:nvPr/>
        </p:nvSpPr>
        <p:spPr>
          <a:xfrm>
            <a:off x="459658" y="1094150"/>
            <a:ext cx="4343798" cy="67945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200" b="0" kern="1200">
                <a:solidFill>
                  <a:srgbClr val="2D2D2D"/>
                </a:solidFill>
                <a:latin typeface="Source Sans Pro Light" panose="020B0403030403020204" pitchFamily="34" charset="0"/>
                <a:ea typeface="Source Sans Pro Light" panose="020B04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2D2D2D"/>
                </a:solidFill>
                <a:effectLst/>
                <a:uLnTx/>
                <a:uFillTx/>
                <a:latin typeface="Source Sans Pro Light" panose="020B0403030403020204" pitchFamily="34" charset="0"/>
                <a:cs typeface="+mj-cs"/>
              </a:rPr>
              <a:t>Switchboard Features </a:t>
            </a:r>
          </a:p>
        </p:txBody>
      </p:sp>
      <p:pic>
        <p:nvPicPr>
          <p:cNvPr id="8" name="Picture 7">
            <a:extLst>
              <a:ext uri="{FF2B5EF4-FFF2-40B4-BE49-F238E27FC236}">
                <a16:creationId xmlns:a16="http://schemas.microsoft.com/office/drawing/2014/main" id="{1C856773-CC3A-3E4F-99A4-1E3BB9833AC1}"/>
              </a:ext>
            </a:extLst>
          </p:cNvPr>
          <p:cNvPicPr>
            <a:picLocks noChangeAspect="1"/>
          </p:cNvPicPr>
          <p:nvPr/>
        </p:nvPicPr>
        <p:blipFill>
          <a:blip r:embed="rId4"/>
          <a:srcRect/>
          <a:stretch/>
        </p:blipFill>
        <p:spPr>
          <a:xfrm>
            <a:off x="297472" y="158935"/>
            <a:ext cx="1710717" cy="490976"/>
          </a:xfrm>
          <a:prstGeom prst="rect">
            <a:avLst/>
          </a:prstGeom>
        </p:spPr>
      </p:pic>
      <p:sp>
        <p:nvSpPr>
          <p:cNvPr id="10" name="TextBox 9">
            <a:extLst>
              <a:ext uri="{FF2B5EF4-FFF2-40B4-BE49-F238E27FC236}">
                <a16:creationId xmlns:a16="http://schemas.microsoft.com/office/drawing/2014/main" id="{72B80D01-98E3-15A7-C54C-C6CAEF2FC3B7}"/>
              </a:ext>
            </a:extLst>
          </p:cNvPr>
          <p:cNvSpPr txBox="1"/>
          <p:nvPr/>
        </p:nvSpPr>
        <p:spPr>
          <a:xfrm>
            <a:off x="4803456" y="59004"/>
            <a:ext cx="2671472" cy="480388"/>
          </a:xfrm>
          <a:prstGeom prst="rect">
            <a:avLst/>
          </a:prstGeom>
          <a:noFill/>
        </p:spPr>
        <p:txBody>
          <a:bodyPr wrap="square" lIns="0" tIns="0" rIns="0" bIns="0" rtlCol="0">
            <a:spAutoFit/>
          </a:bodyPr>
          <a:lstStyle/>
          <a:p>
            <a:pPr algn="r" defTabSz="914400">
              <a:lnSpc>
                <a:spcPts val="4300"/>
              </a:lnSpc>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sp>
        <p:nvSpPr>
          <p:cNvPr id="14" name="TextBox 13">
            <a:extLst>
              <a:ext uri="{FF2B5EF4-FFF2-40B4-BE49-F238E27FC236}">
                <a16:creationId xmlns:a16="http://schemas.microsoft.com/office/drawing/2014/main" id="{3D55FEFD-E88A-800A-F06D-973810AEFCAA}"/>
              </a:ext>
            </a:extLst>
          </p:cNvPr>
          <p:cNvSpPr txBox="1"/>
          <p:nvPr/>
        </p:nvSpPr>
        <p:spPr>
          <a:xfrm>
            <a:off x="459658" y="826659"/>
            <a:ext cx="5894438" cy="341632"/>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u="none" strike="noStrike" kern="1200" cap="none" spc="0" normalizeH="0" baseline="0" noProof="0" dirty="0">
                <a:ln>
                  <a:noFill/>
                </a:ln>
                <a:solidFill>
                  <a:srgbClr val="C8102E"/>
                </a:solidFill>
                <a:effectLst/>
                <a:uLnTx/>
                <a:uFillTx/>
                <a:latin typeface="Source Sans Pro" panose="020B0503030403020204" pitchFamily="34" charset="0"/>
                <a:ea typeface="Source Sans Pro" panose="020B0503030403020204" pitchFamily="34" charset="0"/>
                <a:cs typeface="+mj-cs"/>
              </a:rPr>
              <a:t>PD-UL 891 SWITCHBOARD</a:t>
            </a:r>
          </a:p>
        </p:txBody>
      </p:sp>
      <p:sp>
        <p:nvSpPr>
          <p:cNvPr id="19" name="Rectangle 18">
            <a:extLst>
              <a:ext uri="{FF2B5EF4-FFF2-40B4-BE49-F238E27FC236}">
                <a16:creationId xmlns:a16="http://schemas.microsoft.com/office/drawing/2014/main" id="{FB521886-EFF9-AC3F-82EC-201EEACFA2E8}"/>
              </a:ext>
            </a:extLst>
          </p:cNvPr>
          <p:cNvSpPr/>
          <p:nvPr/>
        </p:nvSpPr>
        <p:spPr>
          <a:xfrm>
            <a:off x="5355107" y="1920543"/>
            <a:ext cx="344382" cy="34438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E19B6E54-59BE-6506-12B0-2CCB86813EB5}"/>
              </a:ext>
            </a:extLst>
          </p:cNvPr>
          <p:cNvSpPr txBox="1"/>
          <p:nvPr/>
        </p:nvSpPr>
        <p:spPr>
          <a:xfrm>
            <a:off x="5699489" y="1918702"/>
            <a:ext cx="1775439" cy="402995"/>
          </a:xfrm>
          <a:prstGeom prst="rect">
            <a:avLst/>
          </a:prstGeom>
          <a:noFill/>
        </p:spPr>
        <p:txBody>
          <a:bodyPr wrap="square">
            <a:spAutoFit/>
          </a:bodyPr>
          <a:lstStyle/>
          <a:p>
            <a:pPr marL="0" marR="0" lvl="0" indent="0" algn="l" defTabSz="914400" rtl="0" eaLnBrk="1" fontAlgn="auto" latinLnBrk="0" hangingPunct="1">
              <a:lnSpc>
                <a:spcPct val="70000"/>
              </a:lnSpc>
              <a:spcBef>
                <a:spcPct val="0"/>
              </a:spcBef>
              <a:spcAft>
                <a:spcPts val="0"/>
              </a:spcAft>
              <a:buClrTx/>
              <a:buSzTx/>
              <a:buFontTx/>
              <a:buNone/>
              <a:tabLst/>
              <a:defRPr/>
            </a:pPr>
            <a:r>
              <a:rPr lang="en-US" sz="1400" b="1" dirty="0">
                <a:solidFill>
                  <a:srgbClr val="C8102E"/>
                </a:solidFill>
                <a:latin typeface="Source Sans Pro" panose="020B0503030403020204" pitchFamily="34" charset="0"/>
                <a:ea typeface="Source Sans Pro" panose="020B0503030403020204" pitchFamily="34" charset="0"/>
                <a:cs typeface="+mj-cs"/>
              </a:rPr>
              <a:t>TYPICAL DELIVERY WITHIN 20 WEEKS</a:t>
            </a:r>
            <a:endParaRPr kumimoji="0" lang="en-US" sz="1400" b="1" u="none" strike="noStrike" kern="1200" cap="none" spc="0" normalizeH="0" baseline="0" noProof="0" dirty="0">
              <a:ln>
                <a:noFill/>
              </a:ln>
              <a:solidFill>
                <a:srgbClr val="C8102E"/>
              </a:solidFill>
              <a:effectLst/>
              <a:uLnTx/>
              <a:uFillTx/>
              <a:latin typeface="Source Sans Pro" panose="020B0503030403020204" pitchFamily="34" charset="0"/>
              <a:ea typeface="Source Sans Pro" panose="020B0503030403020204" pitchFamily="34" charset="0"/>
              <a:cs typeface="+mj-cs"/>
            </a:endParaRPr>
          </a:p>
        </p:txBody>
      </p:sp>
      <p:pic>
        <p:nvPicPr>
          <p:cNvPr id="22" name="Graphic 21" descr="Stopwatch with solid fill">
            <a:extLst>
              <a:ext uri="{FF2B5EF4-FFF2-40B4-BE49-F238E27FC236}">
                <a16:creationId xmlns:a16="http://schemas.microsoft.com/office/drawing/2014/main" id="{DEEA6352-9933-694C-84A8-2895D934F4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78640" y="1942998"/>
            <a:ext cx="297315" cy="297315"/>
          </a:xfrm>
          <a:prstGeom prst="rect">
            <a:avLst/>
          </a:prstGeom>
        </p:spPr>
      </p:pic>
      <p:sp>
        <p:nvSpPr>
          <p:cNvPr id="23" name="Rectangle 22">
            <a:extLst>
              <a:ext uri="{FF2B5EF4-FFF2-40B4-BE49-F238E27FC236}">
                <a16:creationId xmlns:a16="http://schemas.microsoft.com/office/drawing/2014/main" id="{F0A01817-A014-C5E7-E973-3984188B2C86}"/>
              </a:ext>
            </a:extLst>
          </p:cNvPr>
          <p:cNvSpPr/>
          <p:nvPr/>
        </p:nvSpPr>
        <p:spPr>
          <a:xfrm>
            <a:off x="5355107" y="2391095"/>
            <a:ext cx="344382" cy="34438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BCF185CF-D41C-513A-A9A9-855D83562EB2}"/>
              </a:ext>
            </a:extLst>
          </p:cNvPr>
          <p:cNvSpPr txBox="1"/>
          <p:nvPr/>
        </p:nvSpPr>
        <p:spPr>
          <a:xfrm>
            <a:off x="5699489" y="2389254"/>
            <a:ext cx="1937627" cy="402995"/>
          </a:xfrm>
          <a:prstGeom prst="rect">
            <a:avLst/>
          </a:prstGeom>
          <a:noFill/>
        </p:spPr>
        <p:txBody>
          <a:bodyPr wrap="square">
            <a:spAutoFit/>
          </a:bodyPr>
          <a:lstStyle/>
          <a:p>
            <a:pPr marL="0" marR="0" lvl="0" indent="0" algn="l" defTabSz="914400" rtl="0" eaLnBrk="1" fontAlgn="auto" latinLnBrk="0" hangingPunct="1">
              <a:lnSpc>
                <a:spcPct val="70000"/>
              </a:lnSpc>
              <a:spcBef>
                <a:spcPct val="0"/>
              </a:spcBef>
              <a:spcAft>
                <a:spcPts val="0"/>
              </a:spcAft>
              <a:buClrTx/>
              <a:buSzTx/>
              <a:buFontTx/>
              <a:buNone/>
              <a:tabLst/>
              <a:defRPr/>
            </a:pPr>
            <a:r>
              <a:rPr lang="en-US" sz="1400" b="1" dirty="0">
                <a:solidFill>
                  <a:srgbClr val="C8102E"/>
                </a:solidFill>
                <a:latin typeface="Source Sans Pro" panose="020B0503030403020204" pitchFamily="34" charset="0"/>
                <a:ea typeface="Source Sans Pro" panose="020B0503030403020204" pitchFamily="34" charset="0"/>
                <a:cs typeface="+mj-cs"/>
              </a:rPr>
              <a:t>UL CERTIFIED PRODUCT &amp; STAFF</a:t>
            </a:r>
            <a:endParaRPr kumimoji="0" lang="en-US" sz="1400" b="1" u="none" strike="noStrike" kern="1200" cap="none" spc="0" normalizeH="0" baseline="0" noProof="0" dirty="0">
              <a:ln>
                <a:noFill/>
              </a:ln>
              <a:solidFill>
                <a:srgbClr val="C8102E"/>
              </a:solidFill>
              <a:effectLst/>
              <a:uLnTx/>
              <a:uFillTx/>
              <a:latin typeface="Source Sans Pro" panose="020B0503030403020204" pitchFamily="34" charset="0"/>
              <a:ea typeface="Source Sans Pro" panose="020B0503030403020204" pitchFamily="34" charset="0"/>
              <a:cs typeface="+mj-cs"/>
            </a:endParaRPr>
          </a:p>
        </p:txBody>
      </p:sp>
      <p:pic>
        <p:nvPicPr>
          <p:cNvPr id="3074" name="Picture 2" descr="UL - Certified quality - Indexfix.com">
            <a:extLst>
              <a:ext uri="{FF2B5EF4-FFF2-40B4-BE49-F238E27FC236}">
                <a16:creationId xmlns:a16="http://schemas.microsoft.com/office/drawing/2014/main" id="{4569FA9D-8AA4-ABCA-A6DB-503FF99BA7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02869" y="2435660"/>
            <a:ext cx="249355" cy="248910"/>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E376F662-50E2-3440-266D-4EB005332511}"/>
              </a:ext>
            </a:extLst>
          </p:cNvPr>
          <p:cNvSpPr/>
          <p:nvPr/>
        </p:nvSpPr>
        <p:spPr>
          <a:xfrm>
            <a:off x="5355107" y="2865400"/>
            <a:ext cx="344382" cy="34438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0ADAB8D4-C527-1D75-D612-04B87EDB39EA}"/>
              </a:ext>
            </a:extLst>
          </p:cNvPr>
          <p:cNvSpPr txBox="1"/>
          <p:nvPr/>
        </p:nvSpPr>
        <p:spPr>
          <a:xfrm>
            <a:off x="5699489" y="2863559"/>
            <a:ext cx="1937627" cy="402995"/>
          </a:xfrm>
          <a:prstGeom prst="rect">
            <a:avLst/>
          </a:prstGeom>
          <a:noFill/>
        </p:spPr>
        <p:txBody>
          <a:bodyPr wrap="square">
            <a:spAutoFit/>
          </a:bodyPr>
          <a:lstStyle/>
          <a:p>
            <a:pPr marL="0" marR="0" lvl="0" indent="0" algn="l" defTabSz="914400" rtl="0" eaLnBrk="1" fontAlgn="auto" latinLnBrk="0" hangingPunct="1">
              <a:lnSpc>
                <a:spcPct val="70000"/>
              </a:lnSpc>
              <a:spcBef>
                <a:spcPct val="0"/>
              </a:spcBef>
              <a:spcAft>
                <a:spcPts val="0"/>
              </a:spcAft>
              <a:buClrTx/>
              <a:buSzTx/>
              <a:buFontTx/>
              <a:buNone/>
              <a:tabLst/>
              <a:defRPr/>
            </a:pPr>
            <a:r>
              <a:rPr lang="en-US" sz="1400" b="1" dirty="0">
                <a:solidFill>
                  <a:srgbClr val="C8102E"/>
                </a:solidFill>
                <a:latin typeface="Source Sans Pro" panose="020B0503030403020204" pitchFamily="34" charset="0"/>
                <a:ea typeface="Source Sans Pro" panose="020B0503030403020204" pitchFamily="34" charset="0"/>
                <a:cs typeface="+mj-cs"/>
              </a:rPr>
              <a:t>EXTENSIVE QUALITY</a:t>
            </a:r>
            <a:br>
              <a:rPr lang="en-US" sz="1400" b="1" dirty="0">
                <a:solidFill>
                  <a:srgbClr val="C8102E"/>
                </a:solidFill>
                <a:latin typeface="Source Sans Pro" panose="020B0503030403020204" pitchFamily="34" charset="0"/>
                <a:ea typeface="Source Sans Pro" panose="020B0503030403020204" pitchFamily="34" charset="0"/>
                <a:cs typeface="+mj-cs"/>
              </a:rPr>
            </a:br>
            <a:r>
              <a:rPr lang="en-US" sz="1400" b="1" dirty="0">
                <a:solidFill>
                  <a:srgbClr val="C8102E"/>
                </a:solidFill>
                <a:latin typeface="Source Sans Pro" panose="020B0503030403020204" pitchFamily="34" charset="0"/>
                <a:ea typeface="Source Sans Pro" panose="020B0503030403020204" pitchFamily="34" charset="0"/>
                <a:cs typeface="+mj-cs"/>
              </a:rPr>
              <a:t>&amp; SAFETY CONTROLS</a:t>
            </a:r>
            <a:endParaRPr kumimoji="0" lang="en-US" sz="1400" b="1" u="none" strike="noStrike" kern="1200" cap="none" spc="0" normalizeH="0" baseline="0" noProof="0" dirty="0">
              <a:ln>
                <a:noFill/>
              </a:ln>
              <a:solidFill>
                <a:srgbClr val="C8102E"/>
              </a:solidFill>
              <a:effectLst/>
              <a:uLnTx/>
              <a:uFillTx/>
              <a:latin typeface="Source Sans Pro" panose="020B0503030403020204" pitchFamily="34" charset="0"/>
              <a:ea typeface="Source Sans Pro" panose="020B0503030403020204" pitchFamily="34" charset="0"/>
              <a:cs typeface="+mj-cs"/>
            </a:endParaRPr>
          </a:p>
        </p:txBody>
      </p:sp>
      <p:pic>
        <p:nvPicPr>
          <p:cNvPr id="34" name="Graphic 33" descr="Checklist with solid fill">
            <a:extLst>
              <a:ext uri="{FF2B5EF4-FFF2-40B4-BE49-F238E27FC236}">
                <a16:creationId xmlns:a16="http://schemas.microsoft.com/office/drawing/2014/main" id="{E67791D8-26A5-F841-D85C-E60E087379A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386418" y="2899045"/>
            <a:ext cx="279630" cy="279630"/>
          </a:xfrm>
          <a:prstGeom prst="rect">
            <a:avLst/>
          </a:prstGeom>
        </p:spPr>
      </p:pic>
      <p:sp>
        <p:nvSpPr>
          <p:cNvPr id="35" name="Rectangle 34">
            <a:extLst>
              <a:ext uri="{FF2B5EF4-FFF2-40B4-BE49-F238E27FC236}">
                <a16:creationId xmlns:a16="http://schemas.microsoft.com/office/drawing/2014/main" id="{B7B6151A-CE1F-C7CF-D1FE-3D7BB7B4983A}"/>
              </a:ext>
            </a:extLst>
          </p:cNvPr>
          <p:cNvSpPr/>
          <p:nvPr/>
        </p:nvSpPr>
        <p:spPr>
          <a:xfrm>
            <a:off x="5355107" y="3326525"/>
            <a:ext cx="344382" cy="34438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A10C7E77-ECE3-35E3-9793-44334D15AD37}"/>
              </a:ext>
            </a:extLst>
          </p:cNvPr>
          <p:cNvSpPr txBox="1"/>
          <p:nvPr/>
        </p:nvSpPr>
        <p:spPr>
          <a:xfrm>
            <a:off x="5699489" y="3324684"/>
            <a:ext cx="1937627" cy="553806"/>
          </a:xfrm>
          <a:prstGeom prst="rect">
            <a:avLst/>
          </a:prstGeom>
          <a:noFill/>
        </p:spPr>
        <p:txBody>
          <a:bodyPr wrap="square">
            <a:spAutoFit/>
          </a:bodyPr>
          <a:lstStyle/>
          <a:p>
            <a:pPr marL="0" marR="0" lvl="0" indent="0" algn="l" defTabSz="914400" rtl="0" eaLnBrk="1" fontAlgn="auto" latinLnBrk="0" hangingPunct="1">
              <a:lnSpc>
                <a:spcPct val="70000"/>
              </a:lnSpc>
              <a:spcBef>
                <a:spcPct val="0"/>
              </a:spcBef>
              <a:spcAft>
                <a:spcPts val="0"/>
              </a:spcAft>
              <a:buClrTx/>
              <a:buSzTx/>
              <a:buFontTx/>
              <a:buNone/>
              <a:tabLst/>
              <a:defRPr/>
            </a:pPr>
            <a:r>
              <a:rPr lang="en-US" sz="1400" b="1" dirty="0">
                <a:solidFill>
                  <a:srgbClr val="C8102E"/>
                </a:solidFill>
                <a:latin typeface="Source Sans Pro" panose="020B0503030403020204" pitchFamily="34" charset="0"/>
                <a:ea typeface="Source Sans Pro" panose="020B0503030403020204" pitchFamily="34" charset="0"/>
                <a:cs typeface="+mj-cs"/>
              </a:rPr>
              <a:t>CONSTRUCTION-MINDED DESIGN</a:t>
            </a:r>
          </a:p>
          <a:p>
            <a:pPr marL="0" marR="0" lvl="0" indent="0" algn="l" defTabSz="914400" rtl="0" eaLnBrk="1" fontAlgn="auto" latinLnBrk="0" hangingPunct="1">
              <a:lnSpc>
                <a:spcPct val="70000"/>
              </a:lnSpc>
              <a:spcBef>
                <a:spcPct val="0"/>
              </a:spcBef>
              <a:spcAft>
                <a:spcPts val="0"/>
              </a:spcAft>
              <a:buClrTx/>
              <a:buSzTx/>
              <a:buFontTx/>
              <a:buNone/>
              <a:tabLst/>
              <a:defRPr/>
            </a:pPr>
            <a:endParaRPr kumimoji="0" lang="en-US" sz="1400" b="1" u="none" strike="noStrike" kern="1200" cap="none" spc="0" normalizeH="0" baseline="0" noProof="0" dirty="0">
              <a:ln>
                <a:noFill/>
              </a:ln>
              <a:solidFill>
                <a:srgbClr val="C8102E"/>
              </a:solidFill>
              <a:effectLst/>
              <a:uLnTx/>
              <a:uFillTx/>
              <a:latin typeface="Source Sans Pro" panose="020B0503030403020204" pitchFamily="34" charset="0"/>
              <a:ea typeface="Source Sans Pro" panose="020B0503030403020204" pitchFamily="34" charset="0"/>
              <a:cs typeface="+mj-cs"/>
            </a:endParaRPr>
          </a:p>
        </p:txBody>
      </p:sp>
      <p:pic>
        <p:nvPicPr>
          <p:cNvPr id="40" name="Graphic 39" descr="Construction worker male with solid fill">
            <a:extLst>
              <a:ext uri="{FF2B5EF4-FFF2-40B4-BE49-F238E27FC236}">
                <a16:creationId xmlns:a16="http://schemas.microsoft.com/office/drawing/2014/main" id="{6041D967-1C45-74BE-4871-6E783C18468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362801" y="3335934"/>
            <a:ext cx="317867" cy="317867"/>
          </a:xfrm>
          <a:prstGeom prst="rect">
            <a:avLst/>
          </a:prstGeom>
        </p:spPr>
      </p:pic>
      <p:sp>
        <p:nvSpPr>
          <p:cNvPr id="3" name="Content Placeholder 11">
            <a:extLst>
              <a:ext uri="{FF2B5EF4-FFF2-40B4-BE49-F238E27FC236}">
                <a16:creationId xmlns:a16="http://schemas.microsoft.com/office/drawing/2014/main" id="{2EB39A8E-721C-E2C9-EB72-347FB2934355}"/>
              </a:ext>
            </a:extLst>
          </p:cNvPr>
          <p:cNvSpPr txBox="1">
            <a:spLocks/>
          </p:cNvSpPr>
          <p:nvPr/>
        </p:nvSpPr>
        <p:spPr>
          <a:xfrm>
            <a:off x="459659" y="1640803"/>
            <a:ext cx="4639409" cy="395070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C8102E"/>
              </a:buClr>
              <a:buSzTx/>
              <a:buNone/>
              <a:tabLst/>
              <a:defRPr/>
            </a:pPr>
            <a:r>
              <a:rPr kumimoji="0" lang="en-US" sz="1400" b="1" u="none" strike="noStrike" kern="1200" cap="none" spc="0" normalizeH="0" baseline="0" noProof="0" dirty="0">
                <a:ln>
                  <a:noFill/>
                </a:ln>
                <a:solidFill>
                  <a:srgbClr val="C8102E"/>
                </a:solidFill>
                <a:effectLst/>
                <a:uLnTx/>
                <a:uFillTx/>
                <a:latin typeface="Source Sans Pro SemiBold" panose="020B0503030403020204" pitchFamily="34" charset="0"/>
                <a:ea typeface="Source Sans Pro SemiBold" panose="020B0503030403020204" pitchFamily="34" charset="0"/>
              </a:rPr>
              <a:t>FEATURES &amp; BENEFITS</a:t>
            </a:r>
          </a:p>
          <a:p>
            <a:pPr marL="228600" marR="0" lvl="0" indent="-228600" algn="l" defTabSz="914400" rtl="0" eaLnBrk="1" fontAlgn="auto" latinLnBrk="0" hangingPunct="1">
              <a:lnSpc>
                <a:spcPct val="100000"/>
              </a:lnSpc>
              <a:spcBef>
                <a:spcPts val="0"/>
              </a:spcBef>
              <a:spcAft>
                <a:spcPts val="0"/>
              </a:spcAft>
              <a:buClr>
                <a:srgbClr val="C8102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Up to 4000 ampere main bus rating</a:t>
            </a:r>
          </a:p>
          <a:p>
            <a:pPr marL="228600" marR="0" lvl="0" indent="-228600" algn="l" defTabSz="914400" rtl="0" eaLnBrk="1" fontAlgn="auto" latinLnBrk="0" hangingPunct="1">
              <a:lnSpc>
                <a:spcPct val="100000"/>
              </a:lnSpc>
              <a:spcBef>
                <a:spcPts val="0"/>
              </a:spcBef>
              <a:spcAft>
                <a:spcPts val="0"/>
              </a:spcAft>
              <a:buClr>
                <a:srgbClr val="C8102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Up to 600 volts AC</a:t>
            </a:r>
          </a:p>
          <a:p>
            <a:pPr marL="228600" marR="0" lvl="0" indent="-228600" algn="l" defTabSz="914400" rtl="0" eaLnBrk="1" fontAlgn="auto" latinLnBrk="0" hangingPunct="1">
              <a:lnSpc>
                <a:spcPct val="100000"/>
              </a:lnSpc>
              <a:spcBef>
                <a:spcPts val="0"/>
              </a:spcBef>
              <a:spcAft>
                <a:spcPts val="0"/>
              </a:spcAft>
              <a:buClr>
                <a:srgbClr val="C8102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Bus bracing up to 100KAIC</a:t>
            </a:r>
          </a:p>
          <a:p>
            <a:pPr marL="228600" marR="0" lvl="0" indent="-228600" algn="l" defTabSz="914400" rtl="0" eaLnBrk="1" fontAlgn="auto" latinLnBrk="0" hangingPunct="1">
              <a:lnSpc>
                <a:spcPct val="100000"/>
              </a:lnSpc>
              <a:spcBef>
                <a:spcPts val="0"/>
              </a:spcBef>
              <a:spcAft>
                <a:spcPts val="0"/>
              </a:spcAft>
              <a:buClr>
                <a:srgbClr val="C8102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Silver- or </a:t>
            </a:r>
            <a:r>
              <a:rPr lang="en-US" sz="1300" dirty="0"/>
              <a:t>tin-</a:t>
            </a: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plated copper bus</a:t>
            </a:r>
          </a:p>
          <a:p>
            <a:pPr>
              <a:spcBef>
                <a:spcPts val="0"/>
              </a:spcBef>
              <a:spcAft>
                <a:spcPts val="0"/>
              </a:spcAft>
              <a:buClr>
                <a:srgbClr val="C8102E"/>
              </a:buClr>
              <a:defRPr/>
            </a:pPr>
            <a:r>
              <a:rPr lang="en-US" sz="1300" dirty="0"/>
              <a:t>UL Air circuit breakers from 1200A to 4000A</a:t>
            </a:r>
          </a:p>
          <a:p>
            <a:pPr>
              <a:spcBef>
                <a:spcPts val="0"/>
              </a:spcBef>
              <a:spcAft>
                <a:spcPts val="0"/>
              </a:spcAft>
              <a:buClr>
                <a:srgbClr val="C8102E"/>
              </a:buClr>
              <a:defRPr/>
            </a:pPr>
            <a:r>
              <a:rPr lang="en-US" sz="1300" dirty="0"/>
              <a:t>UL 489 Molded case circuit breaker feeders from 100 to 2500A</a:t>
            </a:r>
            <a:endPar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endParaRPr>
          </a:p>
          <a:p>
            <a:pPr marL="228600" marR="0" lvl="0" indent="-228600" algn="l" defTabSz="914400" rtl="0" eaLnBrk="1" fontAlgn="auto" latinLnBrk="0" hangingPunct="1">
              <a:lnSpc>
                <a:spcPct val="100000"/>
              </a:lnSpc>
              <a:spcBef>
                <a:spcPts val="0"/>
              </a:spcBef>
              <a:spcAft>
                <a:spcPts val="0"/>
              </a:spcAft>
              <a:buClr>
                <a:srgbClr val="C8102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Main and branch circuit breakers and fusible switches</a:t>
            </a:r>
          </a:p>
          <a:p>
            <a:pPr marL="228600" marR="0" lvl="0" indent="-228600" algn="l" defTabSz="914400" rtl="0" eaLnBrk="1" fontAlgn="auto" latinLnBrk="0" hangingPunct="1">
              <a:lnSpc>
                <a:spcPct val="100000"/>
              </a:lnSpc>
              <a:spcBef>
                <a:spcPts val="0"/>
              </a:spcBef>
              <a:spcAft>
                <a:spcPts val="0"/>
              </a:spcAft>
              <a:buClr>
                <a:srgbClr val="C8102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Thermal magnetic and solid state circuit breakers</a:t>
            </a:r>
          </a:p>
          <a:p>
            <a:pPr>
              <a:spcBef>
                <a:spcPts val="0"/>
              </a:spcBef>
              <a:spcAft>
                <a:spcPts val="0"/>
              </a:spcAft>
              <a:buClr>
                <a:srgbClr val="C8102E"/>
              </a:buClr>
              <a:defRPr/>
            </a:pPr>
            <a:r>
              <a:rPr lang="en-US" sz="1300" dirty="0"/>
              <a:t>Standards &amp; Certifications: </a:t>
            </a: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UL891; NEMA PB-2; NEC</a:t>
            </a:r>
          </a:p>
          <a:p>
            <a:pPr marL="228600" marR="0" lvl="0" indent="-228600" algn="l" defTabSz="914400" rtl="0" eaLnBrk="1" fontAlgn="auto" latinLnBrk="0" hangingPunct="1">
              <a:lnSpc>
                <a:spcPct val="100000"/>
              </a:lnSpc>
              <a:spcBef>
                <a:spcPts val="0"/>
              </a:spcBef>
              <a:spcAft>
                <a:spcPts val="0"/>
              </a:spcAft>
              <a:buClr>
                <a:srgbClr val="C8102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Surge protective devices</a:t>
            </a:r>
          </a:p>
          <a:p>
            <a:pPr marL="228600" marR="0" lvl="0" indent="-228600" algn="l" defTabSz="914400" rtl="0" eaLnBrk="1" fontAlgn="auto" latinLnBrk="0" hangingPunct="1">
              <a:lnSpc>
                <a:spcPct val="100000"/>
              </a:lnSpc>
              <a:spcBef>
                <a:spcPts val="0"/>
              </a:spcBef>
              <a:spcAft>
                <a:spcPts val="0"/>
              </a:spcAft>
              <a:buClr>
                <a:srgbClr val="C8102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Ground fault protection on mains and distribution devices</a:t>
            </a:r>
          </a:p>
          <a:p>
            <a:pPr marL="228600" marR="0" lvl="0" indent="-228600" algn="l" defTabSz="914400" rtl="0" eaLnBrk="1" fontAlgn="auto" latinLnBrk="0" hangingPunct="1">
              <a:lnSpc>
                <a:spcPct val="100000"/>
              </a:lnSpc>
              <a:spcBef>
                <a:spcPts val="0"/>
              </a:spcBef>
              <a:spcAft>
                <a:spcPts val="0"/>
              </a:spcAft>
              <a:buClr>
                <a:srgbClr val="C8102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Busway and transformer connections</a:t>
            </a:r>
          </a:p>
          <a:p>
            <a:pPr>
              <a:spcBef>
                <a:spcPts val="0"/>
              </a:spcBef>
              <a:spcAft>
                <a:spcPts val="0"/>
              </a:spcAft>
              <a:buClr>
                <a:srgbClr val="C8102E"/>
              </a:buClr>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NEMA 1 enclosures</a:t>
            </a:r>
          </a:p>
        </p:txBody>
      </p:sp>
      <p:cxnSp>
        <p:nvCxnSpPr>
          <p:cNvPr id="4" name="Straight Connector 3">
            <a:extLst>
              <a:ext uri="{FF2B5EF4-FFF2-40B4-BE49-F238E27FC236}">
                <a16:creationId xmlns:a16="http://schemas.microsoft.com/office/drawing/2014/main" id="{9E96EF4D-535C-C53B-413B-111886FF4A12}"/>
              </a:ext>
            </a:extLst>
          </p:cNvPr>
          <p:cNvCxnSpPr>
            <a:cxnSpLocks/>
          </p:cNvCxnSpPr>
          <p:nvPr/>
        </p:nvCxnSpPr>
        <p:spPr>
          <a:xfrm flipV="1">
            <a:off x="5187351" y="236058"/>
            <a:ext cx="117928" cy="336731"/>
          </a:xfrm>
          <a:prstGeom prst="line">
            <a:avLst/>
          </a:prstGeom>
          <a:noFill/>
          <a:ln w="28575" cap="rnd" cmpd="sng" algn="ctr">
            <a:solidFill>
              <a:srgbClr val="C8102E"/>
            </a:solidFill>
            <a:prstDash val="solid"/>
            <a:round/>
          </a:ln>
          <a:effectLst/>
        </p:spPr>
      </p:cxnSp>
    </p:spTree>
    <p:extLst>
      <p:ext uri="{BB962C8B-B14F-4D97-AF65-F5344CB8AC3E}">
        <p14:creationId xmlns:p14="http://schemas.microsoft.com/office/powerpoint/2010/main" val="437736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427FE-F0CC-011B-8796-2D70FBD7C3F2}"/>
            </a:ext>
          </a:extLst>
        </p:cNvPr>
        <p:cNvGrpSpPr/>
        <p:nvPr/>
      </p:nvGrpSpPr>
      <p:grpSpPr>
        <a:xfrm>
          <a:off x="0" y="0"/>
          <a:ext cx="0" cy="0"/>
          <a:chOff x="0" y="0"/>
          <a:chExt cx="0" cy="0"/>
        </a:xfrm>
      </p:grpSpPr>
      <p:sp>
        <p:nvSpPr>
          <p:cNvPr id="6" name="Title 9">
            <a:extLst>
              <a:ext uri="{FF2B5EF4-FFF2-40B4-BE49-F238E27FC236}">
                <a16:creationId xmlns:a16="http://schemas.microsoft.com/office/drawing/2014/main" id="{BEDABD5C-EBEB-F8D4-1EA4-14CEA363B8B8}"/>
              </a:ext>
            </a:extLst>
          </p:cNvPr>
          <p:cNvSpPr txBox="1">
            <a:spLocks/>
          </p:cNvSpPr>
          <p:nvPr/>
        </p:nvSpPr>
        <p:spPr>
          <a:xfrm>
            <a:off x="459658" y="1094150"/>
            <a:ext cx="5051456" cy="67945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200" b="0" kern="1200">
                <a:solidFill>
                  <a:srgbClr val="2D2D2D"/>
                </a:solidFill>
                <a:latin typeface="Source Sans Pro Light" panose="020B0403030403020204" pitchFamily="34" charset="0"/>
                <a:ea typeface="Source Sans Pro Light" panose="020B04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2D2D2D"/>
                </a:solidFill>
                <a:effectLst/>
                <a:uLnTx/>
                <a:uFillTx/>
                <a:latin typeface="Source Sans Pro Light" panose="020B0403030403020204" pitchFamily="34" charset="0"/>
                <a:cs typeface="+mj-cs"/>
              </a:rPr>
              <a:t>Supported By Expert Service</a:t>
            </a:r>
          </a:p>
        </p:txBody>
      </p:sp>
      <p:pic>
        <p:nvPicPr>
          <p:cNvPr id="8" name="Picture 7">
            <a:extLst>
              <a:ext uri="{FF2B5EF4-FFF2-40B4-BE49-F238E27FC236}">
                <a16:creationId xmlns:a16="http://schemas.microsoft.com/office/drawing/2014/main" id="{D4432EE5-BF12-2A00-00E1-91A133101DDD}"/>
              </a:ext>
            </a:extLst>
          </p:cNvPr>
          <p:cNvPicPr>
            <a:picLocks noChangeAspect="1"/>
          </p:cNvPicPr>
          <p:nvPr/>
        </p:nvPicPr>
        <p:blipFill>
          <a:blip r:embed="rId3"/>
          <a:srcRect/>
          <a:stretch/>
        </p:blipFill>
        <p:spPr>
          <a:xfrm>
            <a:off x="297472" y="158935"/>
            <a:ext cx="1710717" cy="490976"/>
          </a:xfrm>
          <a:prstGeom prst="rect">
            <a:avLst/>
          </a:prstGeom>
        </p:spPr>
      </p:pic>
      <p:sp>
        <p:nvSpPr>
          <p:cNvPr id="10" name="TextBox 9">
            <a:extLst>
              <a:ext uri="{FF2B5EF4-FFF2-40B4-BE49-F238E27FC236}">
                <a16:creationId xmlns:a16="http://schemas.microsoft.com/office/drawing/2014/main" id="{921D84FB-6FE6-6EF2-B61C-3361C475DA7A}"/>
              </a:ext>
            </a:extLst>
          </p:cNvPr>
          <p:cNvSpPr txBox="1"/>
          <p:nvPr/>
        </p:nvSpPr>
        <p:spPr>
          <a:xfrm>
            <a:off x="4803456" y="59004"/>
            <a:ext cx="2671472" cy="480388"/>
          </a:xfrm>
          <a:prstGeom prst="rect">
            <a:avLst/>
          </a:prstGeom>
          <a:noFill/>
        </p:spPr>
        <p:txBody>
          <a:bodyPr wrap="square" lIns="0" tIns="0" rIns="0" bIns="0" rtlCol="0">
            <a:spAutoFit/>
          </a:bodyPr>
          <a:lstStyle/>
          <a:p>
            <a:pPr algn="r" defTabSz="914400">
              <a:lnSpc>
                <a:spcPts val="4300"/>
              </a:lnSpc>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sp>
        <p:nvSpPr>
          <p:cNvPr id="14" name="TextBox 13">
            <a:extLst>
              <a:ext uri="{FF2B5EF4-FFF2-40B4-BE49-F238E27FC236}">
                <a16:creationId xmlns:a16="http://schemas.microsoft.com/office/drawing/2014/main" id="{BF16C194-5EEF-E9A4-8AF2-2A206F70A70B}"/>
              </a:ext>
            </a:extLst>
          </p:cNvPr>
          <p:cNvSpPr txBox="1"/>
          <p:nvPr/>
        </p:nvSpPr>
        <p:spPr>
          <a:xfrm>
            <a:off x="459658" y="826659"/>
            <a:ext cx="5894438" cy="341632"/>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b="1" dirty="0">
                <a:solidFill>
                  <a:srgbClr val="C8102E"/>
                </a:solidFill>
                <a:latin typeface="Source Sans Pro" panose="020B0503030403020204" pitchFamily="34" charset="0"/>
                <a:ea typeface="Source Sans Pro" panose="020B0503030403020204" pitchFamily="34" charset="0"/>
                <a:cs typeface="+mj-cs"/>
              </a:rPr>
              <a:t>BUILT TO LAST,</a:t>
            </a:r>
            <a:endParaRPr kumimoji="0" lang="en-US" sz="1800" b="1" u="none" strike="noStrike" kern="1200" cap="none" spc="0" normalizeH="0" baseline="0" noProof="0" dirty="0">
              <a:ln>
                <a:noFill/>
              </a:ln>
              <a:solidFill>
                <a:srgbClr val="C8102E"/>
              </a:solidFill>
              <a:effectLst/>
              <a:uLnTx/>
              <a:uFillTx/>
              <a:latin typeface="Source Sans Pro" panose="020B0503030403020204" pitchFamily="34" charset="0"/>
              <a:ea typeface="Source Sans Pro" panose="020B0503030403020204" pitchFamily="34" charset="0"/>
              <a:cs typeface="+mj-cs"/>
            </a:endParaRPr>
          </a:p>
        </p:txBody>
      </p:sp>
      <p:pic>
        <p:nvPicPr>
          <p:cNvPr id="40" name="Graphic 39" descr="Construction worker male with solid fill">
            <a:extLst>
              <a:ext uri="{FF2B5EF4-FFF2-40B4-BE49-F238E27FC236}">
                <a16:creationId xmlns:a16="http://schemas.microsoft.com/office/drawing/2014/main" id="{0F995E16-08B0-BBFE-25C3-55729077136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62801" y="3335934"/>
            <a:ext cx="317867" cy="317867"/>
          </a:xfrm>
          <a:prstGeom prst="rect">
            <a:avLst/>
          </a:prstGeom>
        </p:spPr>
      </p:pic>
      <p:sp>
        <p:nvSpPr>
          <p:cNvPr id="3" name="Content Placeholder 11">
            <a:extLst>
              <a:ext uri="{FF2B5EF4-FFF2-40B4-BE49-F238E27FC236}">
                <a16:creationId xmlns:a16="http://schemas.microsoft.com/office/drawing/2014/main" id="{1FA8A97D-6697-A0E8-F2BD-7A7BB12BE55A}"/>
              </a:ext>
            </a:extLst>
          </p:cNvPr>
          <p:cNvSpPr txBox="1">
            <a:spLocks/>
          </p:cNvSpPr>
          <p:nvPr/>
        </p:nvSpPr>
        <p:spPr>
          <a:xfrm>
            <a:off x="459659" y="1640803"/>
            <a:ext cx="6853083" cy="1695132"/>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Clr>
                <a:srgbClr val="C8102E"/>
              </a:buClr>
              <a:buNone/>
              <a:defRPr/>
            </a:pPr>
            <a:r>
              <a:rPr lang="en-US" sz="1400" dirty="0"/>
              <a:t>Our switchboards come standard with an 18-month warranty and extended terms available. Components within each switchboard follow their respected manufacturers warranties, per industry standards. With over two years of component inventory and expert technicians available within 72 hours, </a:t>
            </a:r>
            <a:r>
              <a:rPr lang="en-US" sz="1400" b="1" i="1" dirty="0">
                <a:solidFill>
                  <a:srgbClr val="C00000"/>
                </a:solidFill>
                <a:latin typeface="Source Sans Pro" panose="020B0503030403020204" pitchFamily="34" charset="0"/>
                <a:ea typeface="Source Sans Pro" panose="020B0503030403020204" pitchFamily="34" charset="0"/>
              </a:rPr>
              <a:t>we deliver the support and reliability you can count on</a:t>
            </a:r>
            <a:r>
              <a:rPr lang="en-US" sz="1600" b="1" i="1" dirty="0">
                <a:solidFill>
                  <a:srgbClr val="C00000"/>
                </a:solidFill>
                <a:latin typeface="Source Sans Pro" panose="020B0503030403020204" pitchFamily="34" charset="0"/>
                <a:ea typeface="Source Sans Pro" panose="020B0503030403020204" pitchFamily="34" charset="0"/>
              </a:rPr>
              <a:t>. </a:t>
            </a:r>
            <a:endParaRPr lang="en-US" sz="1400" b="1" i="1" dirty="0">
              <a:solidFill>
                <a:srgbClr val="C00000"/>
              </a:solidFill>
              <a:latin typeface="Source Sans Pro" panose="020B0503030403020204" pitchFamily="34" charset="0"/>
              <a:ea typeface="Source Sans Pro" panose="020B0503030403020204" pitchFamily="34" charset="0"/>
            </a:endParaRPr>
          </a:p>
          <a:p>
            <a:pPr marL="0" indent="0">
              <a:spcBef>
                <a:spcPts val="0"/>
              </a:spcBef>
              <a:spcAft>
                <a:spcPts val="0"/>
              </a:spcAft>
              <a:buClr>
                <a:srgbClr val="C8102E"/>
              </a:buClr>
              <a:buNone/>
              <a:defRPr/>
            </a:pPr>
            <a:endParaRPr lang="en-US" sz="900" dirty="0">
              <a:solidFill>
                <a:schemeClr val="bg1"/>
              </a:solidFill>
              <a:latin typeface="Source Sans Pro" panose="020B0503030403020204" pitchFamily="34" charset="0"/>
              <a:ea typeface="Source Sans Pro" panose="020B0503030403020204" pitchFamily="34" charset="0"/>
            </a:endParaRPr>
          </a:p>
        </p:txBody>
      </p:sp>
      <p:cxnSp>
        <p:nvCxnSpPr>
          <p:cNvPr id="4" name="Straight Connector 3">
            <a:extLst>
              <a:ext uri="{FF2B5EF4-FFF2-40B4-BE49-F238E27FC236}">
                <a16:creationId xmlns:a16="http://schemas.microsoft.com/office/drawing/2014/main" id="{F5CE300D-0E62-C5CA-6A15-EAC567959700}"/>
              </a:ext>
            </a:extLst>
          </p:cNvPr>
          <p:cNvCxnSpPr>
            <a:cxnSpLocks/>
          </p:cNvCxnSpPr>
          <p:nvPr/>
        </p:nvCxnSpPr>
        <p:spPr>
          <a:xfrm flipV="1">
            <a:off x="5187351" y="236058"/>
            <a:ext cx="117928" cy="336731"/>
          </a:xfrm>
          <a:prstGeom prst="line">
            <a:avLst/>
          </a:prstGeom>
          <a:noFill/>
          <a:ln w="28575" cap="rnd" cmpd="sng" algn="ctr">
            <a:solidFill>
              <a:srgbClr val="C8102E"/>
            </a:solidFill>
            <a:prstDash val="solid"/>
            <a:round/>
          </a:ln>
          <a:effectLst/>
        </p:spPr>
      </p:cxnSp>
      <p:sp>
        <p:nvSpPr>
          <p:cNvPr id="7" name="TextBox 6">
            <a:extLst>
              <a:ext uri="{FF2B5EF4-FFF2-40B4-BE49-F238E27FC236}">
                <a16:creationId xmlns:a16="http://schemas.microsoft.com/office/drawing/2014/main" id="{3F05312B-CA0C-28E6-9A31-977E5F10B616}"/>
              </a:ext>
            </a:extLst>
          </p:cNvPr>
          <p:cNvSpPr txBox="1"/>
          <p:nvPr/>
        </p:nvSpPr>
        <p:spPr>
          <a:xfrm>
            <a:off x="3886200" y="2762080"/>
            <a:ext cx="3426542" cy="1446550"/>
          </a:xfrm>
          <a:prstGeom prst="rect">
            <a:avLst/>
          </a:prstGeom>
          <a:noFill/>
        </p:spPr>
        <p:txBody>
          <a:bodyPr wrap="square" rtlCol="0">
            <a:spAutoFit/>
          </a:bodyPr>
          <a:lstStyle/>
          <a:p>
            <a:pPr marL="233363" indent="-233363">
              <a:buClr>
                <a:srgbClr val="C00000"/>
              </a:buClr>
              <a:buFont typeface="Arial" panose="020B0604020202020204" pitchFamily="34" charset="0"/>
              <a:buChar char="•"/>
            </a:pPr>
            <a:r>
              <a:rPr lang="en-US" sz="1400" dirty="0">
                <a:latin typeface="Source Sans Pro Light" panose="020B0403030403020204" pitchFamily="34" charset="0"/>
                <a:ea typeface="Source Sans Pro Light" panose="020B0403030403020204" pitchFamily="34" charset="0"/>
              </a:rPr>
              <a:t>9 custom switchboard designers</a:t>
            </a:r>
          </a:p>
          <a:p>
            <a:pPr marL="233363" indent="-233363">
              <a:buClr>
                <a:srgbClr val="C00000"/>
              </a:buClr>
              <a:buFont typeface="Arial" panose="020B0604020202020204" pitchFamily="34" charset="0"/>
              <a:buChar char="•"/>
            </a:pPr>
            <a:r>
              <a:rPr lang="en-US" sz="1400" dirty="0">
                <a:latin typeface="Source Sans Pro Light" panose="020B0403030403020204" pitchFamily="34" charset="0"/>
                <a:ea typeface="Source Sans Pro Light" panose="020B0403030403020204" pitchFamily="34" charset="0"/>
              </a:rPr>
              <a:t>8 specialized machine operators</a:t>
            </a:r>
          </a:p>
          <a:p>
            <a:pPr marL="233363" indent="-233363">
              <a:buClr>
                <a:srgbClr val="C00000"/>
              </a:buClr>
              <a:buFont typeface="Arial" panose="020B0604020202020204" pitchFamily="34" charset="0"/>
              <a:buChar char="•"/>
            </a:pPr>
            <a:r>
              <a:rPr lang="en-US" sz="1400" dirty="0">
                <a:latin typeface="Source Sans Pro Light" panose="020B0403030403020204" pitchFamily="34" charset="0"/>
                <a:ea typeface="Source Sans Pro Light" panose="020B0403030403020204" pitchFamily="34" charset="0"/>
              </a:rPr>
              <a:t>274 combined years of experience</a:t>
            </a:r>
          </a:p>
          <a:p>
            <a:pPr marL="233363" indent="-233363">
              <a:buClr>
                <a:srgbClr val="C00000"/>
              </a:buClr>
              <a:buFont typeface="Arial" panose="020B0604020202020204" pitchFamily="34" charset="0"/>
              <a:buChar char="•"/>
            </a:pPr>
            <a:r>
              <a:rPr lang="en-US" sz="1400" dirty="0">
                <a:latin typeface="Source Sans Pro Light" panose="020B0403030403020204" pitchFamily="34" charset="0"/>
                <a:ea typeface="Source Sans Pro Light" panose="020B0403030403020204" pitchFamily="34" charset="0"/>
              </a:rPr>
              <a:t>126 switchboards completed</a:t>
            </a:r>
          </a:p>
          <a:p>
            <a:pPr marL="233363" indent="-233363">
              <a:buClr>
                <a:srgbClr val="C00000"/>
              </a:buClr>
              <a:buFont typeface="Arial" panose="020B0604020202020204" pitchFamily="34" charset="0"/>
              <a:buChar char="•"/>
            </a:pPr>
            <a:r>
              <a:rPr lang="en-US" sz="1400" dirty="0">
                <a:latin typeface="Source Sans Pro Light" panose="020B0403030403020204" pitchFamily="34" charset="0"/>
                <a:ea typeface="Source Sans Pro Light" panose="020B0403030403020204" pitchFamily="34" charset="0"/>
              </a:rPr>
              <a:t>269 sections in backlog</a:t>
            </a:r>
          </a:p>
          <a:p>
            <a:pPr>
              <a:spcAft>
                <a:spcPts val="300"/>
              </a:spcAft>
            </a:pPr>
            <a:endParaRPr lang="en-US" dirty="0"/>
          </a:p>
        </p:txBody>
      </p:sp>
      <p:sp>
        <p:nvSpPr>
          <p:cNvPr id="9" name="TextBox 8">
            <a:extLst>
              <a:ext uri="{FF2B5EF4-FFF2-40B4-BE49-F238E27FC236}">
                <a16:creationId xmlns:a16="http://schemas.microsoft.com/office/drawing/2014/main" id="{C06944A1-1A96-C35E-395B-ABDCCC3C4BE8}"/>
              </a:ext>
            </a:extLst>
          </p:cNvPr>
          <p:cNvSpPr txBox="1"/>
          <p:nvPr/>
        </p:nvSpPr>
        <p:spPr>
          <a:xfrm>
            <a:off x="459658" y="2768422"/>
            <a:ext cx="3426542" cy="1446550"/>
          </a:xfrm>
          <a:prstGeom prst="rect">
            <a:avLst/>
          </a:prstGeom>
          <a:noFill/>
        </p:spPr>
        <p:txBody>
          <a:bodyPr wrap="square" rtlCol="0">
            <a:spAutoFit/>
          </a:bodyPr>
          <a:lstStyle/>
          <a:p>
            <a:pPr marL="285750" lvl="0" indent="-285750">
              <a:spcBef>
                <a:spcPts val="0"/>
              </a:spcBef>
              <a:spcAft>
                <a:spcPts val="0"/>
              </a:spcAft>
              <a:buClr>
                <a:srgbClr val="C00000"/>
              </a:buClr>
              <a:buFont typeface="Arial" panose="020B0604020202020204" pitchFamily="34" charset="0"/>
              <a:buChar char="•"/>
            </a:pPr>
            <a:r>
              <a:rPr lang="en-US" sz="1400" dirty="0">
                <a:latin typeface="Source Sans Pro Light" panose="020B0403030403020204" pitchFamily="34" charset="0"/>
                <a:ea typeface="Source Sans Pro Light" panose="020B0403030403020204" pitchFamily="34" charset="0"/>
              </a:rPr>
              <a:t>126+ switchboards built or in progress</a:t>
            </a:r>
          </a:p>
          <a:p>
            <a:pPr marL="285750" lvl="0" indent="-285750">
              <a:spcBef>
                <a:spcPts val="0"/>
              </a:spcBef>
              <a:spcAft>
                <a:spcPts val="0"/>
              </a:spcAft>
              <a:buClr>
                <a:srgbClr val="C00000"/>
              </a:buClr>
              <a:buFont typeface="Arial" panose="020B0604020202020204" pitchFamily="34" charset="0"/>
              <a:buChar char="•"/>
            </a:pPr>
            <a:r>
              <a:rPr lang="en-US" sz="1400" dirty="0">
                <a:latin typeface="Source Sans Pro Light" panose="020B0403030403020204" pitchFamily="34" charset="0"/>
                <a:ea typeface="Source Sans Pro Light" panose="020B0403030403020204" pitchFamily="34" charset="0"/>
              </a:rPr>
              <a:t>269 sections currently in backlog</a:t>
            </a:r>
          </a:p>
          <a:p>
            <a:pPr marL="285750" lvl="0" indent="-285750">
              <a:spcBef>
                <a:spcPts val="0"/>
              </a:spcBef>
              <a:spcAft>
                <a:spcPts val="0"/>
              </a:spcAft>
              <a:buClr>
                <a:srgbClr val="C00000"/>
              </a:buClr>
              <a:buFont typeface="Arial" panose="020B0604020202020204" pitchFamily="34" charset="0"/>
              <a:buChar char="•"/>
            </a:pPr>
            <a:r>
              <a:rPr lang="en-US" sz="1400" dirty="0">
                <a:latin typeface="Source Sans Pro Light" panose="020B0403030403020204" pitchFamily="34" charset="0"/>
                <a:ea typeface="Source Sans Pro Light" panose="020B0403030403020204" pitchFamily="34" charset="0"/>
              </a:rPr>
              <a:t>60,000 sq. ft. production facility dedicated towards manufacturing, state-of-the-art assembly, and quality testing</a:t>
            </a:r>
          </a:p>
          <a:p>
            <a:endParaRPr lang="en-US" dirty="0"/>
          </a:p>
        </p:txBody>
      </p:sp>
      <p:pic>
        <p:nvPicPr>
          <p:cNvPr id="12" name="Picture 11" descr="A group of men wearing safety vests and helmets&#10;&#10;AI-generated content may be incorrect.">
            <a:extLst>
              <a:ext uri="{FF2B5EF4-FFF2-40B4-BE49-F238E27FC236}">
                <a16:creationId xmlns:a16="http://schemas.microsoft.com/office/drawing/2014/main" id="{9E3AD9F0-41FF-FA4B-F084-B17E1A138EF7}"/>
              </a:ext>
            </a:extLst>
          </p:cNvPr>
          <p:cNvPicPr>
            <a:picLocks noChangeAspect="1"/>
          </p:cNvPicPr>
          <p:nvPr/>
        </p:nvPicPr>
        <p:blipFill>
          <a:blip r:embed="rId5"/>
          <a:srcRect l="11964" t="14338" r="11964"/>
          <a:stretch>
            <a:fillRect/>
          </a:stretch>
        </p:blipFill>
        <p:spPr>
          <a:xfrm>
            <a:off x="0" y="4208630"/>
            <a:ext cx="7772400" cy="5849770"/>
          </a:xfrm>
          <a:prstGeom prst="rect">
            <a:avLst/>
          </a:prstGeom>
        </p:spPr>
      </p:pic>
    </p:spTree>
    <p:extLst>
      <p:ext uri="{BB962C8B-B14F-4D97-AF65-F5344CB8AC3E}">
        <p14:creationId xmlns:p14="http://schemas.microsoft.com/office/powerpoint/2010/main" val="4115156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Straight Connector 64">
            <a:extLst>
              <a:ext uri="{FF2B5EF4-FFF2-40B4-BE49-F238E27FC236}">
                <a16:creationId xmlns:a16="http://schemas.microsoft.com/office/drawing/2014/main" id="{9563D2A2-9848-9938-7092-2E6ADE01DB23}"/>
              </a:ext>
            </a:extLst>
          </p:cNvPr>
          <p:cNvCxnSpPr>
            <a:cxnSpLocks/>
          </p:cNvCxnSpPr>
          <p:nvPr/>
        </p:nvCxnSpPr>
        <p:spPr>
          <a:xfrm>
            <a:off x="602036" y="2164897"/>
            <a:ext cx="0" cy="1728677"/>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D6D02D6-CA98-5FCC-0DA9-D0B5D624400A}"/>
              </a:ext>
            </a:extLst>
          </p:cNvPr>
          <p:cNvCxnSpPr>
            <a:cxnSpLocks/>
          </p:cNvCxnSpPr>
          <p:nvPr/>
        </p:nvCxnSpPr>
        <p:spPr>
          <a:xfrm>
            <a:off x="2858348" y="2164897"/>
            <a:ext cx="0" cy="1728677"/>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F91A63B-EF25-24C7-DB5D-362F275363AE}"/>
              </a:ext>
            </a:extLst>
          </p:cNvPr>
          <p:cNvCxnSpPr>
            <a:cxnSpLocks/>
          </p:cNvCxnSpPr>
          <p:nvPr/>
        </p:nvCxnSpPr>
        <p:spPr>
          <a:xfrm>
            <a:off x="5185915" y="2164897"/>
            <a:ext cx="0" cy="1728677"/>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A7153FDA-BFB6-DE9F-CF46-F18D2019B8A1}"/>
              </a:ext>
            </a:extLst>
          </p:cNvPr>
          <p:cNvSpPr/>
          <p:nvPr/>
        </p:nvSpPr>
        <p:spPr>
          <a:xfrm>
            <a:off x="155448" y="7268421"/>
            <a:ext cx="7487392" cy="2616138"/>
          </a:xfrm>
          <a:prstGeom prst="rect">
            <a:avLst/>
          </a:prstGeom>
          <a:gradFill>
            <a:gsLst>
              <a:gs pos="0">
                <a:schemeClr val="bg1">
                  <a:lumMod val="95000"/>
                </a:schemeClr>
              </a:gs>
              <a:gs pos="26000">
                <a:schemeClr val="bg1">
                  <a:lumMod val="95000"/>
                </a:schemeClr>
              </a:gs>
              <a:gs pos="4500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B2372B3-FB83-7E7C-173D-9AB1208008BF}"/>
              </a:ext>
            </a:extLst>
          </p:cNvPr>
          <p:cNvSpPr/>
          <p:nvPr/>
        </p:nvSpPr>
        <p:spPr>
          <a:xfrm>
            <a:off x="2129122" y="4969845"/>
            <a:ext cx="1201287" cy="2517059"/>
          </a:xfrm>
          <a:prstGeom prst="rect">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A white metal frame with holes&#10;&#10;Description automatically generated">
            <a:extLst>
              <a:ext uri="{FF2B5EF4-FFF2-40B4-BE49-F238E27FC236}">
                <a16:creationId xmlns:a16="http://schemas.microsoft.com/office/drawing/2014/main" id="{A0E81821-0A02-6C9E-24E7-447423A68443}"/>
              </a:ext>
            </a:extLst>
          </p:cNvPr>
          <p:cNvPicPr>
            <a:picLocks noChangeAspect="1"/>
          </p:cNvPicPr>
          <p:nvPr/>
        </p:nvPicPr>
        <p:blipFill>
          <a:blip r:embed="rId3"/>
          <a:stretch>
            <a:fillRect/>
          </a:stretch>
        </p:blipFill>
        <p:spPr>
          <a:xfrm>
            <a:off x="2338570" y="5192294"/>
            <a:ext cx="828734" cy="2172627"/>
          </a:xfrm>
          <a:prstGeom prst="rect">
            <a:avLst/>
          </a:prstGeom>
        </p:spPr>
      </p:pic>
      <p:sp>
        <p:nvSpPr>
          <p:cNvPr id="5" name="Content Placeholder 11">
            <a:extLst>
              <a:ext uri="{FF2B5EF4-FFF2-40B4-BE49-F238E27FC236}">
                <a16:creationId xmlns:a16="http://schemas.microsoft.com/office/drawing/2014/main" id="{AB185029-44F3-96EC-7108-7263237CCCD4}"/>
              </a:ext>
            </a:extLst>
          </p:cNvPr>
          <p:cNvSpPr txBox="1">
            <a:spLocks/>
          </p:cNvSpPr>
          <p:nvPr/>
        </p:nvSpPr>
        <p:spPr>
          <a:xfrm>
            <a:off x="706634" y="2108145"/>
            <a:ext cx="1976891" cy="92355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400" b="1"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rPr>
              <a:t>Bust Strap</a:t>
            </a:r>
          </a:p>
          <a:p>
            <a:pPr marL="228600" marR="0" lvl="0" indent="-228600" algn="l" defTabSz="914400" rtl="0" eaLnBrk="1" fontAlgn="auto" latinLnBrk="0" hangingPunct="1">
              <a:lnSpc>
                <a:spcPct val="100000"/>
              </a:lnSpc>
              <a:spcBef>
                <a:spcPts val="0"/>
              </a:spcBef>
              <a:spcAft>
                <a:spcPts val="200"/>
              </a:spcAft>
              <a:buClr>
                <a:srgbClr val="73B3AE"/>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Single mounting type</a:t>
            </a:r>
          </a:p>
          <a:p>
            <a:pPr marL="228600" marR="0" lvl="0" indent="-228600" algn="l" defTabSz="914400" rtl="0" eaLnBrk="1" fontAlgn="auto" latinLnBrk="0" hangingPunct="1">
              <a:lnSpc>
                <a:spcPct val="100000"/>
              </a:lnSpc>
              <a:spcBef>
                <a:spcPts val="0"/>
              </a:spcBef>
              <a:spcAft>
                <a:spcPts val="200"/>
              </a:spcAft>
              <a:buClr>
                <a:srgbClr val="73B3AE"/>
              </a:buClr>
              <a:buSzTx/>
              <a:buFont typeface="Arial" panose="020B0604020202020204" pitchFamily="34" charset="0"/>
              <a:buChar char="•"/>
              <a:tabLst/>
              <a:defRPr/>
            </a:pPr>
            <a:r>
              <a:rPr lang="en-US" sz="1200" dirty="0"/>
              <a:t>Double mounting type</a:t>
            </a:r>
          </a:p>
          <a:p>
            <a:pPr marL="228600" marR="0" lvl="0" indent="-228600" algn="l" defTabSz="914400" rtl="0" eaLnBrk="1" fontAlgn="auto" latinLnBrk="0" hangingPunct="1">
              <a:lnSpc>
                <a:spcPct val="100000"/>
              </a:lnSpc>
              <a:spcBef>
                <a:spcPts val="0"/>
              </a:spcBef>
              <a:spcAft>
                <a:spcPts val="200"/>
              </a:spcAft>
              <a:buClr>
                <a:srgbClr val="73B3AE"/>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Installation case</a:t>
            </a:r>
            <a:endParaRPr lang="en-US" sz="1200" dirty="0"/>
          </a:p>
        </p:txBody>
      </p:sp>
      <p:sp>
        <p:nvSpPr>
          <p:cNvPr id="6" name="Title 9">
            <a:extLst>
              <a:ext uri="{FF2B5EF4-FFF2-40B4-BE49-F238E27FC236}">
                <a16:creationId xmlns:a16="http://schemas.microsoft.com/office/drawing/2014/main" id="{EDAA0E29-7439-6CAB-14DD-BD7681BB33A9}"/>
              </a:ext>
            </a:extLst>
          </p:cNvPr>
          <p:cNvSpPr txBox="1">
            <a:spLocks/>
          </p:cNvSpPr>
          <p:nvPr/>
        </p:nvSpPr>
        <p:spPr>
          <a:xfrm>
            <a:off x="459658" y="1430021"/>
            <a:ext cx="4343798" cy="550352"/>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200" b="0" kern="1200">
                <a:solidFill>
                  <a:srgbClr val="2D2D2D"/>
                </a:solidFill>
                <a:latin typeface="Source Sans Pro Light" panose="020B0403030403020204" pitchFamily="34" charset="0"/>
                <a:ea typeface="Source Sans Pro Light" panose="020B04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2D2D2D"/>
                </a:solidFill>
                <a:effectLst/>
                <a:uLnTx/>
                <a:uFillTx/>
                <a:latin typeface="Source Sans Pro Light" panose="020B0403030403020204" pitchFamily="34" charset="0"/>
                <a:cs typeface="+mj-cs"/>
              </a:rPr>
              <a:t>Switchboard Structure</a:t>
            </a:r>
          </a:p>
        </p:txBody>
      </p:sp>
      <p:pic>
        <p:nvPicPr>
          <p:cNvPr id="8" name="Picture 7">
            <a:extLst>
              <a:ext uri="{FF2B5EF4-FFF2-40B4-BE49-F238E27FC236}">
                <a16:creationId xmlns:a16="http://schemas.microsoft.com/office/drawing/2014/main" id="{1C856773-CC3A-3E4F-99A4-1E3BB9833AC1}"/>
              </a:ext>
            </a:extLst>
          </p:cNvPr>
          <p:cNvPicPr>
            <a:picLocks noChangeAspect="1"/>
          </p:cNvPicPr>
          <p:nvPr/>
        </p:nvPicPr>
        <p:blipFill>
          <a:blip r:embed="rId4"/>
          <a:srcRect/>
          <a:stretch/>
        </p:blipFill>
        <p:spPr>
          <a:xfrm>
            <a:off x="297472" y="158935"/>
            <a:ext cx="1710717" cy="490976"/>
          </a:xfrm>
          <a:prstGeom prst="rect">
            <a:avLst/>
          </a:prstGeom>
        </p:spPr>
      </p:pic>
      <p:sp>
        <p:nvSpPr>
          <p:cNvPr id="14" name="TextBox 13">
            <a:extLst>
              <a:ext uri="{FF2B5EF4-FFF2-40B4-BE49-F238E27FC236}">
                <a16:creationId xmlns:a16="http://schemas.microsoft.com/office/drawing/2014/main" id="{3D55FEFD-E88A-800A-F06D-973810AEFCAA}"/>
              </a:ext>
            </a:extLst>
          </p:cNvPr>
          <p:cNvSpPr txBox="1"/>
          <p:nvPr/>
        </p:nvSpPr>
        <p:spPr>
          <a:xfrm>
            <a:off x="459658" y="1088388"/>
            <a:ext cx="5894438" cy="341632"/>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u="none" strike="noStrike" kern="1200" cap="none" spc="0" normalizeH="0" baseline="0" noProof="0" dirty="0">
                <a:ln>
                  <a:noFill/>
                </a:ln>
                <a:solidFill>
                  <a:srgbClr val="C8102E"/>
                </a:solidFill>
                <a:effectLst/>
                <a:uLnTx/>
                <a:uFillTx/>
                <a:latin typeface="Source Sans Pro" panose="020B0503030403020204" pitchFamily="34" charset="0"/>
                <a:ea typeface="Source Sans Pro" panose="020B0503030403020204" pitchFamily="34" charset="0"/>
                <a:cs typeface="+mj-cs"/>
              </a:rPr>
              <a:t>PD-UL 891 SWITCHBOARD</a:t>
            </a:r>
          </a:p>
        </p:txBody>
      </p:sp>
      <p:grpSp>
        <p:nvGrpSpPr>
          <p:cNvPr id="16" name="Group 15">
            <a:extLst>
              <a:ext uri="{FF2B5EF4-FFF2-40B4-BE49-F238E27FC236}">
                <a16:creationId xmlns:a16="http://schemas.microsoft.com/office/drawing/2014/main" id="{538433E3-64AB-4509-9474-A01BCB5F24D9}"/>
              </a:ext>
            </a:extLst>
          </p:cNvPr>
          <p:cNvGrpSpPr/>
          <p:nvPr/>
        </p:nvGrpSpPr>
        <p:grpSpPr>
          <a:xfrm>
            <a:off x="2713703" y="9357831"/>
            <a:ext cx="2386848" cy="490538"/>
            <a:chOff x="2684207" y="9308671"/>
            <a:chExt cx="2386848" cy="490538"/>
          </a:xfrm>
        </p:grpSpPr>
        <p:sp>
          <p:nvSpPr>
            <p:cNvPr id="17" name="TextBox 16">
              <a:extLst>
                <a:ext uri="{FF2B5EF4-FFF2-40B4-BE49-F238E27FC236}">
                  <a16:creationId xmlns:a16="http://schemas.microsoft.com/office/drawing/2014/main" id="{440EC670-3794-B3C9-80FA-E2D60897279C}"/>
                </a:ext>
              </a:extLst>
            </p:cNvPr>
            <p:cNvSpPr txBox="1"/>
            <p:nvPr/>
          </p:nvSpPr>
          <p:spPr>
            <a:xfrm>
              <a:off x="2684207" y="9308671"/>
              <a:ext cx="1956619" cy="451532"/>
            </a:xfrm>
            <a:prstGeom prst="rect">
              <a:avLst/>
            </a:prstGeom>
            <a:noFill/>
          </p:spPr>
          <p:txBody>
            <a:bodyPr wrap="square" lIns="0" tIns="0" rIns="0" bIns="0" rtlCol="0">
              <a:spAutoFit/>
            </a:bodyPr>
            <a:lstStyle/>
            <a:p>
              <a:pPr defTabSz="914400">
                <a:lnSpc>
                  <a:spcPts val="4300"/>
                </a:lnSpc>
              </a:pPr>
              <a:r>
                <a:rPr lang="en-US" sz="1000" spc="300" dirty="0">
                  <a:solidFill>
                    <a:schemeClr val="tx1">
                      <a:lumMod val="65000"/>
                      <a:lumOff val="35000"/>
                    </a:schemeClr>
                  </a:solidFill>
                  <a:latin typeface="Source Sans Pro" panose="020B0503030403020204" pitchFamily="34" charset="0"/>
                  <a:ea typeface="Source Sans Pro" panose="020B0503030403020204" pitchFamily="34" charset="0"/>
                  <a:cs typeface="Gill Sans" panose="020B0502020104020203" pitchFamily="34" charset="-79"/>
                </a:rPr>
                <a:t>POWERED BY</a:t>
              </a:r>
            </a:p>
          </p:txBody>
        </p:sp>
        <p:pic>
          <p:nvPicPr>
            <p:cNvPr id="18" name="Picture 17">
              <a:extLst>
                <a:ext uri="{FF2B5EF4-FFF2-40B4-BE49-F238E27FC236}">
                  <a16:creationId xmlns:a16="http://schemas.microsoft.com/office/drawing/2014/main" id="{00694F48-953E-0737-0399-BAA4148ECEC3}"/>
                </a:ext>
              </a:extLst>
            </p:cNvPr>
            <p:cNvPicPr>
              <a:picLocks noChangeAspect="1"/>
            </p:cNvPicPr>
            <p:nvPr/>
          </p:nvPicPr>
          <p:blipFill>
            <a:blip r:embed="rId5"/>
            <a:srcRect/>
            <a:stretch/>
          </p:blipFill>
          <p:spPr>
            <a:xfrm>
              <a:off x="3773813" y="9456737"/>
              <a:ext cx="1297242" cy="342472"/>
            </a:xfrm>
            <a:prstGeom prst="rect">
              <a:avLst/>
            </a:prstGeom>
          </p:spPr>
        </p:pic>
      </p:grpSp>
      <p:pic>
        <p:nvPicPr>
          <p:cNvPr id="3" name="Picture 2" descr="A close-up of a grey panel&#10;&#10;Description automatically generated">
            <a:extLst>
              <a:ext uri="{FF2B5EF4-FFF2-40B4-BE49-F238E27FC236}">
                <a16:creationId xmlns:a16="http://schemas.microsoft.com/office/drawing/2014/main" id="{0DD0518F-19DD-51AA-1DED-B5569D64E6DE}"/>
              </a:ext>
            </a:extLst>
          </p:cNvPr>
          <p:cNvPicPr>
            <a:picLocks noChangeAspect="1"/>
          </p:cNvPicPr>
          <p:nvPr/>
        </p:nvPicPr>
        <p:blipFill>
          <a:blip r:embed="rId6"/>
          <a:stretch>
            <a:fillRect/>
          </a:stretch>
        </p:blipFill>
        <p:spPr>
          <a:xfrm>
            <a:off x="5110622" y="4039174"/>
            <a:ext cx="2534078" cy="5301420"/>
          </a:xfrm>
          <a:prstGeom prst="rect">
            <a:avLst/>
          </a:prstGeom>
        </p:spPr>
      </p:pic>
      <p:sp>
        <p:nvSpPr>
          <p:cNvPr id="30" name="Rectangle 29">
            <a:extLst>
              <a:ext uri="{FF2B5EF4-FFF2-40B4-BE49-F238E27FC236}">
                <a16:creationId xmlns:a16="http://schemas.microsoft.com/office/drawing/2014/main" id="{395A95AC-E584-6C3E-F5D4-59001D0FD665}"/>
              </a:ext>
            </a:extLst>
          </p:cNvPr>
          <p:cNvSpPr/>
          <p:nvPr/>
        </p:nvSpPr>
        <p:spPr>
          <a:xfrm>
            <a:off x="3566719" y="4969845"/>
            <a:ext cx="1533832" cy="2993788"/>
          </a:xfrm>
          <a:prstGeom prst="rect">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descr="A close-up of a circuit breaker&#10;&#10;Description automatically generated">
            <a:extLst>
              <a:ext uri="{FF2B5EF4-FFF2-40B4-BE49-F238E27FC236}">
                <a16:creationId xmlns:a16="http://schemas.microsoft.com/office/drawing/2014/main" id="{D243D6FE-D53C-F426-ACCD-63AAF1D125E3}"/>
              </a:ext>
            </a:extLst>
          </p:cNvPr>
          <p:cNvPicPr>
            <a:picLocks noChangeAspect="1"/>
          </p:cNvPicPr>
          <p:nvPr/>
        </p:nvPicPr>
        <p:blipFill>
          <a:blip r:embed="rId7"/>
          <a:stretch>
            <a:fillRect/>
          </a:stretch>
        </p:blipFill>
        <p:spPr>
          <a:xfrm>
            <a:off x="3771999" y="5324872"/>
            <a:ext cx="1123273" cy="2352962"/>
          </a:xfrm>
          <a:prstGeom prst="rect">
            <a:avLst/>
          </a:prstGeom>
        </p:spPr>
      </p:pic>
      <p:sp>
        <p:nvSpPr>
          <p:cNvPr id="31" name="Rectangle 30">
            <a:extLst>
              <a:ext uri="{FF2B5EF4-FFF2-40B4-BE49-F238E27FC236}">
                <a16:creationId xmlns:a16="http://schemas.microsoft.com/office/drawing/2014/main" id="{44C317A8-30C6-C83B-6856-428D32004D37}"/>
              </a:ext>
            </a:extLst>
          </p:cNvPr>
          <p:cNvSpPr/>
          <p:nvPr/>
        </p:nvSpPr>
        <p:spPr>
          <a:xfrm>
            <a:off x="526349" y="4969845"/>
            <a:ext cx="1349782" cy="2517059"/>
          </a:xfrm>
          <a:prstGeom prst="rect">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close-up of a metal panel&#10;&#10;Description automatically generated">
            <a:extLst>
              <a:ext uri="{FF2B5EF4-FFF2-40B4-BE49-F238E27FC236}">
                <a16:creationId xmlns:a16="http://schemas.microsoft.com/office/drawing/2014/main" id="{0C48AFFA-82C4-0E4A-35A6-88D4AC603AA0}"/>
              </a:ext>
            </a:extLst>
          </p:cNvPr>
          <p:cNvPicPr>
            <a:picLocks noChangeAspect="1"/>
          </p:cNvPicPr>
          <p:nvPr/>
        </p:nvPicPr>
        <p:blipFill>
          <a:blip r:embed="rId8"/>
          <a:stretch>
            <a:fillRect/>
          </a:stretch>
        </p:blipFill>
        <p:spPr>
          <a:xfrm>
            <a:off x="713717" y="5244004"/>
            <a:ext cx="981363" cy="2088007"/>
          </a:xfrm>
          <a:prstGeom prst="rect">
            <a:avLst/>
          </a:prstGeom>
        </p:spPr>
      </p:pic>
      <p:sp>
        <p:nvSpPr>
          <p:cNvPr id="2" name="Oval 1">
            <a:extLst>
              <a:ext uri="{FF2B5EF4-FFF2-40B4-BE49-F238E27FC236}">
                <a16:creationId xmlns:a16="http://schemas.microsoft.com/office/drawing/2014/main" id="{0719B223-0D1D-3356-C282-38181DC0E081}"/>
              </a:ext>
            </a:extLst>
          </p:cNvPr>
          <p:cNvSpPr/>
          <p:nvPr/>
        </p:nvSpPr>
        <p:spPr>
          <a:xfrm>
            <a:off x="1059638" y="4824871"/>
            <a:ext cx="238361" cy="238361"/>
          </a:xfrm>
          <a:prstGeom prst="ellipse">
            <a:avLst/>
          </a:prstGeom>
          <a:solidFill>
            <a:srgbClr val="73B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ontent Placeholder 11">
            <a:extLst>
              <a:ext uri="{FF2B5EF4-FFF2-40B4-BE49-F238E27FC236}">
                <a16:creationId xmlns:a16="http://schemas.microsoft.com/office/drawing/2014/main" id="{8805FEE2-5CF6-9FB9-7B89-BBDCD4CE3E0D}"/>
              </a:ext>
            </a:extLst>
          </p:cNvPr>
          <p:cNvSpPr txBox="1">
            <a:spLocks/>
          </p:cNvSpPr>
          <p:nvPr/>
        </p:nvSpPr>
        <p:spPr>
          <a:xfrm>
            <a:off x="826851" y="3062160"/>
            <a:ext cx="1904146" cy="92355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150AF of single bus strap</a:t>
            </a:r>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lang="en-US" sz="1200" dirty="0"/>
              <a:t>150AF of double bus strap</a:t>
            </a:r>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lang="en-US" sz="1200" dirty="0"/>
              <a:t>800AF of single bus strap</a:t>
            </a:r>
          </a:p>
        </p:txBody>
      </p:sp>
      <p:sp>
        <p:nvSpPr>
          <p:cNvPr id="21" name="Rectangle 20">
            <a:extLst>
              <a:ext uri="{FF2B5EF4-FFF2-40B4-BE49-F238E27FC236}">
                <a16:creationId xmlns:a16="http://schemas.microsoft.com/office/drawing/2014/main" id="{BC4E1468-B8D3-0575-7A0D-E8442392520A}"/>
              </a:ext>
            </a:extLst>
          </p:cNvPr>
          <p:cNvSpPr/>
          <p:nvPr/>
        </p:nvSpPr>
        <p:spPr>
          <a:xfrm>
            <a:off x="887819" y="5500239"/>
            <a:ext cx="616688" cy="228600"/>
          </a:xfrm>
          <a:prstGeom prst="rect">
            <a:avLst/>
          </a:prstGeom>
          <a:noFill/>
          <a:ln>
            <a:solidFill>
              <a:srgbClr val="C8102E"/>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C729131B-F15F-2624-A6F1-90245739F291}"/>
              </a:ext>
            </a:extLst>
          </p:cNvPr>
          <p:cNvSpPr/>
          <p:nvPr/>
        </p:nvSpPr>
        <p:spPr>
          <a:xfrm>
            <a:off x="887819" y="5728839"/>
            <a:ext cx="616688" cy="228600"/>
          </a:xfrm>
          <a:prstGeom prst="rect">
            <a:avLst/>
          </a:prstGeom>
          <a:noFill/>
          <a:ln>
            <a:solidFill>
              <a:srgbClr val="C8102E"/>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3DFAD2A5-6BBB-C763-41B2-617D1F9A5985}"/>
              </a:ext>
            </a:extLst>
          </p:cNvPr>
          <p:cNvSpPr/>
          <p:nvPr/>
        </p:nvSpPr>
        <p:spPr>
          <a:xfrm>
            <a:off x="816235" y="5543978"/>
            <a:ext cx="143168" cy="143168"/>
          </a:xfrm>
          <a:prstGeom prst="ellipse">
            <a:avLst/>
          </a:prstGeom>
          <a:solidFill>
            <a:srgbClr val="C8102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AC0DCED0-29AA-9534-7D27-C66A70ADDE92}"/>
              </a:ext>
            </a:extLst>
          </p:cNvPr>
          <p:cNvSpPr/>
          <p:nvPr/>
        </p:nvSpPr>
        <p:spPr>
          <a:xfrm>
            <a:off x="816235" y="5772578"/>
            <a:ext cx="143168" cy="143168"/>
          </a:xfrm>
          <a:prstGeom prst="ellipse">
            <a:avLst/>
          </a:prstGeom>
          <a:solidFill>
            <a:srgbClr val="C8102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B64DB3F5-1EE9-F354-0438-A298F07EAE65}"/>
              </a:ext>
            </a:extLst>
          </p:cNvPr>
          <p:cNvSpPr/>
          <p:nvPr/>
        </p:nvSpPr>
        <p:spPr>
          <a:xfrm>
            <a:off x="887819" y="6823993"/>
            <a:ext cx="616688" cy="376132"/>
          </a:xfrm>
          <a:prstGeom prst="rect">
            <a:avLst/>
          </a:prstGeom>
          <a:noFill/>
          <a:ln>
            <a:solidFill>
              <a:srgbClr val="C8102E"/>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C065BFEF-7313-A07D-66D4-A38E0D98FF80}"/>
              </a:ext>
            </a:extLst>
          </p:cNvPr>
          <p:cNvSpPr/>
          <p:nvPr/>
        </p:nvSpPr>
        <p:spPr>
          <a:xfrm>
            <a:off x="816235" y="6928676"/>
            <a:ext cx="143168" cy="143168"/>
          </a:xfrm>
          <a:prstGeom prst="ellipse">
            <a:avLst/>
          </a:prstGeom>
          <a:solidFill>
            <a:srgbClr val="C8102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7748DA7E-E976-76B8-3DE9-58E8B5E3F5EC}"/>
              </a:ext>
            </a:extLst>
          </p:cNvPr>
          <p:cNvSpPr/>
          <p:nvPr/>
        </p:nvSpPr>
        <p:spPr>
          <a:xfrm>
            <a:off x="759100" y="3544715"/>
            <a:ext cx="143168" cy="143168"/>
          </a:xfrm>
          <a:prstGeom prst="ellipse">
            <a:avLst/>
          </a:prstGeom>
          <a:solidFill>
            <a:srgbClr val="C8102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C4C8505C-1318-A744-82F4-B7178A6E6AA2}"/>
              </a:ext>
            </a:extLst>
          </p:cNvPr>
          <p:cNvSpPr txBox="1"/>
          <p:nvPr/>
        </p:nvSpPr>
        <p:spPr>
          <a:xfrm>
            <a:off x="769559" y="5499123"/>
            <a:ext cx="414576" cy="230832"/>
          </a:xfrm>
          <a:prstGeom prst="rect">
            <a:avLst/>
          </a:prstGeom>
          <a:noFill/>
        </p:spPr>
        <p:txBody>
          <a:bodyPr wrap="square">
            <a:spAutoFit/>
          </a:bodyPr>
          <a:lstStyle/>
          <a:p>
            <a:r>
              <a:rPr kumimoji="0" lang="en-US" sz="900" b="1"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A</a:t>
            </a:r>
            <a:endParaRPr lang="en-US" sz="900" b="1" dirty="0">
              <a:solidFill>
                <a:schemeClr val="bg1"/>
              </a:solidFill>
              <a:latin typeface="Source Sans Pro" panose="020B0503030403020204" pitchFamily="34" charset="0"/>
              <a:ea typeface="Source Sans Pro" panose="020B0503030403020204" pitchFamily="34" charset="0"/>
            </a:endParaRPr>
          </a:p>
        </p:txBody>
      </p:sp>
      <p:sp>
        <p:nvSpPr>
          <p:cNvPr id="34" name="TextBox 33">
            <a:extLst>
              <a:ext uri="{FF2B5EF4-FFF2-40B4-BE49-F238E27FC236}">
                <a16:creationId xmlns:a16="http://schemas.microsoft.com/office/drawing/2014/main" id="{61188916-B2D2-347B-1F58-185E4D1B8AA0}"/>
              </a:ext>
            </a:extLst>
          </p:cNvPr>
          <p:cNvSpPr txBox="1"/>
          <p:nvPr/>
        </p:nvSpPr>
        <p:spPr>
          <a:xfrm>
            <a:off x="764243" y="5733040"/>
            <a:ext cx="414576" cy="230832"/>
          </a:xfrm>
          <a:prstGeom prst="rect">
            <a:avLst/>
          </a:prstGeom>
          <a:noFill/>
        </p:spPr>
        <p:txBody>
          <a:bodyPr wrap="square">
            <a:spAutoFit/>
          </a:bodyPr>
          <a:lstStyle/>
          <a:p>
            <a:r>
              <a:rPr kumimoji="0" lang="en-US" sz="900" b="1"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B</a:t>
            </a:r>
            <a:endParaRPr lang="en-US" sz="900" b="1" dirty="0">
              <a:solidFill>
                <a:schemeClr val="bg1"/>
              </a:solidFill>
              <a:latin typeface="Source Sans Pro" panose="020B0503030403020204" pitchFamily="34" charset="0"/>
              <a:ea typeface="Source Sans Pro" panose="020B0503030403020204" pitchFamily="34" charset="0"/>
            </a:endParaRPr>
          </a:p>
        </p:txBody>
      </p:sp>
      <p:sp>
        <p:nvSpPr>
          <p:cNvPr id="35" name="TextBox 34">
            <a:extLst>
              <a:ext uri="{FF2B5EF4-FFF2-40B4-BE49-F238E27FC236}">
                <a16:creationId xmlns:a16="http://schemas.microsoft.com/office/drawing/2014/main" id="{111A6175-36EF-A8AE-84B2-5E914BC0C485}"/>
              </a:ext>
            </a:extLst>
          </p:cNvPr>
          <p:cNvSpPr txBox="1"/>
          <p:nvPr/>
        </p:nvSpPr>
        <p:spPr>
          <a:xfrm>
            <a:off x="764243" y="6891989"/>
            <a:ext cx="414576" cy="230832"/>
          </a:xfrm>
          <a:prstGeom prst="rect">
            <a:avLst/>
          </a:prstGeom>
          <a:noFill/>
        </p:spPr>
        <p:txBody>
          <a:bodyPr wrap="square">
            <a:spAutoFit/>
          </a:bodyPr>
          <a:lstStyle/>
          <a:p>
            <a:r>
              <a:rPr kumimoji="0" lang="en-US" sz="900" b="1"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C</a:t>
            </a:r>
            <a:endParaRPr lang="en-US" sz="900" b="1" dirty="0">
              <a:solidFill>
                <a:schemeClr val="bg1"/>
              </a:solidFill>
              <a:latin typeface="Source Sans Pro" panose="020B0503030403020204" pitchFamily="34" charset="0"/>
              <a:ea typeface="Source Sans Pro" panose="020B0503030403020204" pitchFamily="34" charset="0"/>
            </a:endParaRPr>
          </a:p>
        </p:txBody>
      </p:sp>
      <p:sp>
        <p:nvSpPr>
          <p:cNvPr id="37" name="Oval 36">
            <a:extLst>
              <a:ext uri="{FF2B5EF4-FFF2-40B4-BE49-F238E27FC236}">
                <a16:creationId xmlns:a16="http://schemas.microsoft.com/office/drawing/2014/main" id="{9D093C0B-5C11-0B9C-E1EE-716EF0A31A56}"/>
              </a:ext>
            </a:extLst>
          </p:cNvPr>
          <p:cNvSpPr/>
          <p:nvPr/>
        </p:nvSpPr>
        <p:spPr>
          <a:xfrm>
            <a:off x="2622624" y="4824871"/>
            <a:ext cx="238361" cy="238361"/>
          </a:xfrm>
          <a:prstGeom prst="ellipse">
            <a:avLst/>
          </a:prstGeom>
          <a:solidFill>
            <a:srgbClr val="73B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016CBED5-9469-9D8F-DD7A-286069D197E7}"/>
              </a:ext>
            </a:extLst>
          </p:cNvPr>
          <p:cNvSpPr/>
          <p:nvPr/>
        </p:nvSpPr>
        <p:spPr>
          <a:xfrm>
            <a:off x="4217508" y="4824871"/>
            <a:ext cx="238361" cy="238361"/>
          </a:xfrm>
          <a:prstGeom prst="ellipse">
            <a:avLst/>
          </a:prstGeom>
          <a:solidFill>
            <a:srgbClr val="73B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43A9B1D0-46BC-168D-4AB6-BA98AC3F76A2}"/>
              </a:ext>
            </a:extLst>
          </p:cNvPr>
          <p:cNvSpPr txBox="1"/>
          <p:nvPr/>
        </p:nvSpPr>
        <p:spPr>
          <a:xfrm>
            <a:off x="1042147" y="4780796"/>
            <a:ext cx="414576" cy="307777"/>
          </a:xfrm>
          <a:prstGeom prst="rect">
            <a:avLst/>
          </a:prstGeom>
          <a:noFill/>
        </p:spPr>
        <p:txBody>
          <a:bodyPr wrap="square">
            <a:spAutoFit/>
          </a:bodyPr>
          <a:lstStyle/>
          <a:p>
            <a:r>
              <a:rPr kumimoji="0" lang="en-US" sz="1400" b="1"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1</a:t>
            </a:r>
            <a:endParaRPr lang="en-US" sz="1400" b="1" dirty="0">
              <a:solidFill>
                <a:schemeClr val="bg1"/>
              </a:solidFill>
              <a:latin typeface="Source Sans Pro" panose="020B0503030403020204" pitchFamily="34" charset="0"/>
              <a:ea typeface="Source Sans Pro" panose="020B0503030403020204" pitchFamily="34" charset="0"/>
            </a:endParaRPr>
          </a:p>
        </p:txBody>
      </p:sp>
      <p:sp>
        <p:nvSpPr>
          <p:cNvPr id="40" name="TextBox 39">
            <a:extLst>
              <a:ext uri="{FF2B5EF4-FFF2-40B4-BE49-F238E27FC236}">
                <a16:creationId xmlns:a16="http://schemas.microsoft.com/office/drawing/2014/main" id="{51EC2FFF-10F1-5E54-296C-C9FF24ABCA3E}"/>
              </a:ext>
            </a:extLst>
          </p:cNvPr>
          <p:cNvSpPr txBox="1"/>
          <p:nvPr/>
        </p:nvSpPr>
        <p:spPr>
          <a:xfrm>
            <a:off x="2605133" y="4780796"/>
            <a:ext cx="414576" cy="307777"/>
          </a:xfrm>
          <a:prstGeom prst="rect">
            <a:avLst/>
          </a:prstGeom>
          <a:noFill/>
        </p:spPr>
        <p:txBody>
          <a:bodyPr wrap="square">
            <a:spAutoFit/>
          </a:bodyPr>
          <a:lstStyle/>
          <a:p>
            <a:r>
              <a:rPr kumimoji="0" lang="en-US" sz="1400" b="1"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2</a:t>
            </a:r>
            <a:endParaRPr lang="en-US" sz="1400" b="1" dirty="0">
              <a:solidFill>
                <a:schemeClr val="bg1"/>
              </a:solidFill>
              <a:latin typeface="Source Sans Pro" panose="020B0503030403020204" pitchFamily="34" charset="0"/>
              <a:ea typeface="Source Sans Pro" panose="020B0503030403020204" pitchFamily="34" charset="0"/>
            </a:endParaRPr>
          </a:p>
        </p:txBody>
      </p:sp>
      <p:sp>
        <p:nvSpPr>
          <p:cNvPr id="41" name="TextBox 40">
            <a:extLst>
              <a:ext uri="{FF2B5EF4-FFF2-40B4-BE49-F238E27FC236}">
                <a16:creationId xmlns:a16="http://schemas.microsoft.com/office/drawing/2014/main" id="{EEBC94D5-75AB-1BFC-F406-1F9492562128}"/>
              </a:ext>
            </a:extLst>
          </p:cNvPr>
          <p:cNvSpPr txBox="1"/>
          <p:nvPr/>
        </p:nvSpPr>
        <p:spPr>
          <a:xfrm>
            <a:off x="4194701" y="4780796"/>
            <a:ext cx="414576" cy="307777"/>
          </a:xfrm>
          <a:prstGeom prst="rect">
            <a:avLst/>
          </a:prstGeom>
          <a:noFill/>
        </p:spPr>
        <p:txBody>
          <a:bodyPr wrap="square">
            <a:spAutoFit/>
          </a:bodyPr>
          <a:lstStyle/>
          <a:p>
            <a:r>
              <a:rPr kumimoji="0" lang="en-US" sz="1400" b="1"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3</a:t>
            </a:r>
            <a:endParaRPr lang="en-US" sz="1400" b="1" dirty="0">
              <a:solidFill>
                <a:schemeClr val="bg1"/>
              </a:solidFill>
              <a:latin typeface="Source Sans Pro" panose="020B0503030403020204" pitchFamily="34" charset="0"/>
              <a:ea typeface="Source Sans Pro" panose="020B0503030403020204" pitchFamily="34" charset="0"/>
            </a:endParaRPr>
          </a:p>
        </p:txBody>
      </p:sp>
      <p:sp>
        <p:nvSpPr>
          <p:cNvPr id="45" name="TextBox 44">
            <a:extLst>
              <a:ext uri="{FF2B5EF4-FFF2-40B4-BE49-F238E27FC236}">
                <a16:creationId xmlns:a16="http://schemas.microsoft.com/office/drawing/2014/main" id="{D2F2D004-B5C0-87AC-49D5-7A2B6AC234B2}"/>
              </a:ext>
            </a:extLst>
          </p:cNvPr>
          <p:cNvSpPr txBox="1"/>
          <p:nvPr/>
        </p:nvSpPr>
        <p:spPr>
          <a:xfrm>
            <a:off x="707108" y="3496079"/>
            <a:ext cx="414576" cy="230832"/>
          </a:xfrm>
          <a:prstGeom prst="rect">
            <a:avLst/>
          </a:prstGeom>
          <a:noFill/>
        </p:spPr>
        <p:txBody>
          <a:bodyPr wrap="square">
            <a:spAutoFit/>
          </a:bodyPr>
          <a:lstStyle/>
          <a:p>
            <a:r>
              <a:rPr kumimoji="0" lang="en-US" sz="900" b="1"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C</a:t>
            </a:r>
            <a:endParaRPr lang="en-US" sz="900" b="1" dirty="0">
              <a:solidFill>
                <a:schemeClr val="bg1"/>
              </a:solidFill>
              <a:latin typeface="Source Sans Pro" panose="020B0503030403020204" pitchFamily="34" charset="0"/>
              <a:ea typeface="Source Sans Pro" panose="020B0503030403020204" pitchFamily="34" charset="0"/>
            </a:endParaRPr>
          </a:p>
        </p:txBody>
      </p:sp>
      <p:sp>
        <p:nvSpPr>
          <p:cNvPr id="46" name="Oval 45">
            <a:extLst>
              <a:ext uri="{FF2B5EF4-FFF2-40B4-BE49-F238E27FC236}">
                <a16:creationId xmlns:a16="http://schemas.microsoft.com/office/drawing/2014/main" id="{985D486D-F1D1-2A88-7D84-4C998EDD7753}"/>
              </a:ext>
            </a:extLst>
          </p:cNvPr>
          <p:cNvSpPr/>
          <p:nvPr/>
        </p:nvSpPr>
        <p:spPr>
          <a:xfrm>
            <a:off x="759100" y="3342697"/>
            <a:ext cx="143168" cy="143168"/>
          </a:xfrm>
          <a:prstGeom prst="ellipse">
            <a:avLst/>
          </a:prstGeom>
          <a:solidFill>
            <a:srgbClr val="C8102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a:extLst>
              <a:ext uri="{FF2B5EF4-FFF2-40B4-BE49-F238E27FC236}">
                <a16:creationId xmlns:a16="http://schemas.microsoft.com/office/drawing/2014/main" id="{7E3B1612-6C9A-DA71-451D-5703D2F9B52E}"/>
              </a:ext>
            </a:extLst>
          </p:cNvPr>
          <p:cNvSpPr txBox="1"/>
          <p:nvPr/>
        </p:nvSpPr>
        <p:spPr>
          <a:xfrm>
            <a:off x="707108" y="3303159"/>
            <a:ext cx="414576" cy="230832"/>
          </a:xfrm>
          <a:prstGeom prst="rect">
            <a:avLst/>
          </a:prstGeom>
          <a:noFill/>
        </p:spPr>
        <p:txBody>
          <a:bodyPr wrap="square">
            <a:spAutoFit/>
          </a:bodyPr>
          <a:lstStyle/>
          <a:p>
            <a:r>
              <a:rPr kumimoji="0" lang="en-US" sz="900" b="1"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B</a:t>
            </a:r>
            <a:endParaRPr lang="en-US" sz="900" b="1" dirty="0">
              <a:solidFill>
                <a:schemeClr val="bg1"/>
              </a:solidFill>
              <a:latin typeface="Source Sans Pro" panose="020B0503030403020204" pitchFamily="34" charset="0"/>
              <a:ea typeface="Source Sans Pro" panose="020B0503030403020204" pitchFamily="34" charset="0"/>
            </a:endParaRPr>
          </a:p>
        </p:txBody>
      </p:sp>
      <p:sp>
        <p:nvSpPr>
          <p:cNvPr id="48" name="Oval 47">
            <a:extLst>
              <a:ext uri="{FF2B5EF4-FFF2-40B4-BE49-F238E27FC236}">
                <a16:creationId xmlns:a16="http://schemas.microsoft.com/office/drawing/2014/main" id="{29F44767-9EE2-A08E-D509-2B632889487D}"/>
              </a:ext>
            </a:extLst>
          </p:cNvPr>
          <p:cNvSpPr/>
          <p:nvPr/>
        </p:nvSpPr>
        <p:spPr>
          <a:xfrm>
            <a:off x="759100" y="3135362"/>
            <a:ext cx="143168" cy="143168"/>
          </a:xfrm>
          <a:prstGeom prst="ellipse">
            <a:avLst/>
          </a:prstGeom>
          <a:solidFill>
            <a:srgbClr val="C8102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Box 48">
            <a:extLst>
              <a:ext uri="{FF2B5EF4-FFF2-40B4-BE49-F238E27FC236}">
                <a16:creationId xmlns:a16="http://schemas.microsoft.com/office/drawing/2014/main" id="{172B7F66-916C-8183-9AA1-A80EA8E34964}"/>
              </a:ext>
            </a:extLst>
          </p:cNvPr>
          <p:cNvSpPr txBox="1"/>
          <p:nvPr/>
        </p:nvSpPr>
        <p:spPr>
          <a:xfrm>
            <a:off x="707108" y="3086726"/>
            <a:ext cx="414576" cy="230832"/>
          </a:xfrm>
          <a:prstGeom prst="rect">
            <a:avLst/>
          </a:prstGeom>
          <a:noFill/>
        </p:spPr>
        <p:txBody>
          <a:bodyPr wrap="square">
            <a:spAutoFit/>
          </a:bodyPr>
          <a:lstStyle/>
          <a:p>
            <a:r>
              <a:rPr kumimoji="0" lang="en-US" sz="900" b="1"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A</a:t>
            </a:r>
            <a:endParaRPr lang="en-US" sz="900" b="1" dirty="0">
              <a:solidFill>
                <a:schemeClr val="bg1"/>
              </a:solidFill>
              <a:latin typeface="Source Sans Pro" panose="020B0503030403020204" pitchFamily="34" charset="0"/>
              <a:ea typeface="Source Sans Pro" panose="020B0503030403020204" pitchFamily="34" charset="0"/>
            </a:endParaRPr>
          </a:p>
        </p:txBody>
      </p:sp>
      <p:sp>
        <p:nvSpPr>
          <p:cNvPr id="50" name="Oval 49">
            <a:extLst>
              <a:ext uri="{FF2B5EF4-FFF2-40B4-BE49-F238E27FC236}">
                <a16:creationId xmlns:a16="http://schemas.microsoft.com/office/drawing/2014/main" id="{C29ECC34-CFF4-04DF-61BC-FB91D7763AD0}"/>
              </a:ext>
            </a:extLst>
          </p:cNvPr>
          <p:cNvSpPr/>
          <p:nvPr/>
        </p:nvSpPr>
        <p:spPr>
          <a:xfrm>
            <a:off x="493079" y="2113968"/>
            <a:ext cx="238361" cy="238361"/>
          </a:xfrm>
          <a:prstGeom prst="ellipse">
            <a:avLst/>
          </a:prstGeom>
          <a:solidFill>
            <a:srgbClr val="73B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a:extLst>
              <a:ext uri="{FF2B5EF4-FFF2-40B4-BE49-F238E27FC236}">
                <a16:creationId xmlns:a16="http://schemas.microsoft.com/office/drawing/2014/main" id="{4A69F664-27DD-4721-9707-A918E67B9258}"/>
              </a:ext>
            </a:extLst>
          </p:cNvPr>
          <p:cNvSpPr txBox="1"/>
          <p:nvPr/>
        </p:nvSpPr>
        <p:spPr>
          <a:xfrm>
            <a:off x="475588" y="2069893"/>
            <a:ext cx="414576" cy="307777"/>
          </a:xfrm>
          <a:prstGeom prst="rect">
            <a:avLst/>
          </a:prstGeom>
          <a:noFill/>
        </p:spPr>
        <p:txBody>
          <a:bodyPr wrap="square">
            <a:spAutoFit/>
          </a:bodyPr>
          <a:lstStyle/>
          <a:p>
            <a:r>
              <a:rPr kumimoji="0" lang="en-US" sz="1400" b="1"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1</a:t>
            </a:r>
            <a:endParaRPr lang="en-US" sz="1400" b="1" dirty="0">
              <a:solidFill>
                <a:schemeClr val="bg1"/>
              </a:solidFill>
              <a:latin typeface="Source Sans Pro" panose="020B0503030403020204" pitchFamily="34" charset="0"/>
              <a:ea typeface="Source Sans Pro" panose="020B0503030403020204" pitchFamily="34" charset="0"/>
            </a:endParaRPr>
          </a:p>
        </p:txBody>
      </p:sp>
      <p:cxnSp>
        <p:nvCxnSpPr>
          <p:cNvPr id="53" name="Straight Connector 52">
            <a:extLst>
              <a:ext uri="{FF2B5EF4-FFF2-40B4-BE49-F238E27FC236}">
                <a16:creationId xmlns:a16="http://schemas.microsoft.com/office/drawing/2014/main" id="{110A9B65-B957-98A1-2030-120C68C212A5}"/>
              </a:ext>
            </a:extLst>
          </p:cNvPr>
          <p:cNvCxnSpPr>
            <a:cxnSpLocks/>
          </p:cNvCxnSpPr>
          <p:nvPr/>
        </p:nvCxnSpPr>
        <p:spPr>
          <a:xfrm>
            <a:off x="728618" y="3011773"/>
            <a:ext cx="393066"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5" name="Content Placeholder 11">
            <a:extLst>
              <a:ext uri="{FF2B5EF4-FFF2-40B4-BE49-F238E27FC236}">
                <a16:creationId xmlns:a16="http://schemas.microsoft.com/office/drawing/2014/main" id="{0C45E1BC-B22C-AC02-21C3-C9973FAEB46B}"/>
              </a:ext>
            </a:extLst>
          </p:cNvPr>
          <p:cNvSpPr txBox="1">
            <a:spLocks/>
          </p:cNvSpPr>
          <p:nvPr/>
        </p:nvSpPr>
        <p:spPr>
          <a:xfrm>
            <a:off x="2942337" y="2108145"/>
            <a:ext cx="2085062" cy="92355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500" b="1"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rPr>
              <a:t>Interior</a:t>
            </a:r>
          </a:p>
          <a:p>
            <a:pPr marL="228600" marR="0" lvl="0" indent="-228600" algn="l" defTabSz="914400" rtl="0" eaLnBrk="1" fontAlgn="auto" latinLnBrk="0" hangingPunct="1">
              <a:lnSpc>
                <a:spcPct val="100000"/>
              </a:lnSpc>
              <a:spcBef>
                <a:spcPts val="0"/>
              </a:spcBef>
              <a:spcAft>
                <a:spcPts val="200"/>
              </a:spcAft>
              <a:buClr>
                <a:srgbClr val="73B3A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1200A (single chassis bus)</a:t>
            </a:r>
          </a:p>
          <a:p>
            <a:pPr marL="228600" marR="0" lvl="0" indent="-228600" algn="l" defTabSz="914400" rtl="0" eaLnBrk="1" fontAlgn="auto" latinLnBrk="0" hangingPunct="1">
              <a:lnSpc>
                <a:spcPct val="100000"/>
              </a:lnSpc>
              <a:spcBef>
                <a:spcPts val="0"/>
              </a:spcBef>
              <a:spcAft>
                <a:spcPts val="200"/>
              </a:spcAft>
              <a:buClr>
                <a:srgbClr val="73B3A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2000A (double chassis bus)</a:t>
            </a:r>
          </a:p>
          <a:p>
            <a:pPr marL="228600" marR="0" lvl="0" indent="-228600" algn="l" defTabSz="914400" rtl="0" eaLnBrk="1" fontAlgn="auto" latinLnBrk="0" hangingPunct="1">
              <a:lnSpc>
                <a:spcPct val="100000"/>
              </a:lnSpc>
              <a:spcBef>
                <a:spcPts val="0"/>
              </a:spcBef>
              <a:spcAft>
                <a:spcPts val="200"/>
              </a:spcAft>
              <a:buClr>
                <a:srgbClr val="73B3A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2400/4000/6000A</a:t>
            </a:r>
            <a:endParaRPr lang="en-US" sz="1300" dirty="0"/>
          </a:p>
        </p:txBody>
      </p:sp>
      <p:sp>
        <p:nvSpPr>
          <p:cNvPr id="63" name="Oval 62">
            <a:extLst>
              <a:ext uri="{FF2B5EF4-FFF2-40B4-BE49-F238E27FC236}">
                <a16:creationId xmlns:a16="http://schemas.microsoft.com/office/drawing/2014/main" id="{177D6803-137D-F2BA-B324-36D099A2A83E}"/>
              </a:ext>
            </a:extLst>
          </p:cNvPr>
          <p:cNvSpPr/>
          <p:nvPr/>
        </p:nvSpPr>
        <p:spPr>
          <a:xfrm>
            <a:off x="2728781" y="2113968"/>
            <a:ext cx="238361" cy="238361"/>
          </a:xfrm>
          <a:prstGeom prst="ellipse">
            <a:avLst/>
          </a:prstGeom>
          <a:solidFill>
            <a:srgbClr val="73B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extBox 63">
            <a:extLst>
              <a:ext uri="{FF2B5EF4-FFF2-40B4-BE49-F238E27FC236}">
                <a16:creationId xmlns:a16="http://schemas.microsoft.com/office/drawing/2014/main" id="{45FE1397-B369-4A0C-23D9-87C7B078A090}"/>
              </a:ext>
            </a:extLst>
          </p:cNvPr>
          <p:cNvSpPr txBox="1"/>
          <p:nvPr/>
        </p:nvSpPr>
        <p:spPr>
          <a:xfrm>
            <a:off x="2711290" y="2069893"/>
            <a:ext cx="414576" cy="307777"/>
          </a:xfrm>
          <a:prstGeom prst="rect">
            <a:avLst/>
          </a:prstGeom>
          <a:noFill/>
        </p:spPr>
        <p:txBody>
          <a:bodyPr wrap="square">
            <a:spAutoFit/>
          </a:bodyPr>
          <a:lstStyle/>
          <a:p>
            <a:r>
              <a:rPr kumimoji="0" lang="en-US" sz="1400" b="1"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2</a:t>
            </a:r>
            <a:endParaRPr lang="en-US" sz="1400" b="1" dirty="0">
              <a:solidFill>
                <a:schemeClr val="bg1"/>
              </a:solidFill>
              <a:latin typeface="Source Sans Pro" panose="020B0503030403020204" pitchFamily="34" charset="0"/>
              <a:ea typeface="Source Sans Pro" panose="020B0503030403020204" pitchFamily="34" charset="0"/>
            </a:endParaRPr>
          </a:p>
        </p:txBody>
      </p:sp>
      <p:sp>
        <p:nvSpPr>
          <p:cNvPr id="69" name="Content Placeholder 11">
            <a:extLst>
              <a:ext uri="{FF2B5EF4-FFF2-40B4-BE49-F238E27FC236}">
                <a16:creationId xmlns:a16="http://schemas.microsoft.com/office/drawing/2014/main" id="{4BF9B2A5-C48B-8798-2878-9DBA60C80C93}"/>
              </a:ext>
            </a:extLst>
          </p:cNvPr>
          <p:cNvSpPr txBox="1">
            <a:spLocks/>
          </p:cNvSpPr>
          <p:nvPr/>
        </p:nvSpPr>
        <p:spPr>
          <a:xfrm>
            <a:off x="5285502" y="2108144"/>
            <a:ext cx="2226769" cy="242901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500" b="1"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rPr>
              <a:t>UL489 MCCB</a:t>
            </a:r>
          </a:p>
          <a:p>
            <a:pPr marL="228600" marR="0" lvl="0" indent="-228600" algn="l" defTabSz="914400" rtl="0" eaLnBrk="1" fontAlgn="auto" latinLnBrk="0" hangingPunct="1">
              <a:lnSpc>
                <a:spcPct val="100000"/>
              </a:lnSpc>
              <a:spcBef>
                <a:spcPts val="0"/>
              </a:spcBef>
              <a:spcAft>
                <a:spcPts val="200"/>
              </a:spcAft>
              <a:buClr>
                <a:srgbClr val="73B3A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Ampere rating: 40~1200A</a:t>
            </a:r>
          </a:p>
          <a:p>
            <a:pPr marL="228600" marR="0" lvl="0" indent="-228600" algn="l" defTabSz="914400" rtl="0" eaLnBrk="1" fontAlgn="auto" latinLnBrk="0" hangingPunct="1">
              <a:lnSpc>
                <a:spcPct val="100000"/>
              </a:lnSpc>
              <a:spcBef>
                <a:spcPts val="0"/>
              </a:spcBef>
              <a:spcAft>
                <a:spcPts val="200"/>
              </a:spcAft>
              <a:buClr>
                <a:srgbClr val="73B3A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Poles : 2, 3</a:t>
            </a:r>
          </a:p>
          <a:p>
            <a:pPr marL="228600" marR="0" lvl="0" indent="-228600" algn="l" defTabSz="914400" rtl="0" eaLnBrk="1" fontAlgn="auto" latinLnBrk="0" hangingPunct="1">
              <a:lnSpc>
                <a:spcPct val="100000"/>
              </a:lnSpc>
              <a:spcBef>
                <a:spcPts val="0"/>
              </a:spcBef>
              <a:spcAft>
                <a:spcPts val="200"/>
              </a:spcAft>
              <a:buClr>
                <a:srgbClr val="73B3A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Various trip units:</a:t>
            </a:r>
            <a:b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b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FTU, FMU, ATU, ETS, </a:t>
            </a:r>
            <a:b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b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ETM, OCR, MCP, MCS</a:t>
            </a:r>
          </a:p>
          <a:p>
            <a:pPr marL="228600" marR="0" lvl="0" indent="-228600" algn="l" defTabSz="914400" rtl="0" eaLnBrk="1" fontAlgn="auto" latinLnBrk="0" hangingPunct="1">
              <a:lnSpc>
                <a:spcPct val="100000"/>
              </a:lnSpc>
              <a:spcBef>
                <a:spcPts val="0"/>
              </a:spcBef>
              <a:spcAft>
                <a:spcPts val="200"/>
              </a:spcAft>
              <a:buClr>
                <a:srgbClr val="73B3AE"/>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Standards: UL489, </a:t>
            </a:r>
            <a:b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br>
            <a:r>
              <a:rPr kumimoji="0" lang="en-US" sz="13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IEC60947-2</a:t>
            </a:r>
            <a:endParaRPr lang="en-US" sz="1300" dirty="0"/>
          </a:p>
        </p:txBody>
      </p:sp>
      <p:sp>
        <p:nvSpPr>
          <p:cNvPr id="70" name="Oval 69">
            <a:extLst>
              <a:ext uri="{FF2B5EF4-FFF2-40B4-BE49-F238E27FC236}">
                <a16:creationId xmlns:a16="http://schemas.microsoft.com/office/drawing/2014/main" id="{D87960DC-D07C-416B-12EA-66A0C096B1A7}"/>
              </a:ext>
            </a:extLst>
          </p:cNvPr>
          <p:cNvSpPr/>
          <p:nvPr/>
        </p:nvSpPr>
        <p:spPr>
          <a:xfrm>
            <a:off x="5071947" y="2113968"/>
            <a:ext cx="238361" cy="238361"/>
          </a:xfrm>
          <a:prstGeom prst="ellipse">
            <a:avLst/>
          </a:prstGeom>
          <a:solidFill>
            <a:srgbClr val="73B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TextBox 70">
            <a:extLst>
              <a:ext uri="{FF2B5EF4-FFF2-40B4-BE49-F238E27FC236}">
                <a16:creationId xmlns:a16="http://schemas.microsoft.com/office/drawing/2014/main" id="{2DD9AA2D-815E-F3E8-4E5D-99E6C6C50DA7}"/>
              </a:ext>
            </a:extLst>
          </p:cNvPr>
          <p:cNvSpPr txBox="1"/>
          <p:nvPr/>
        </p:nvSpPr>
        <p:spPr>
          <a:xfrm>
            <a:off x="5054456" y="2069893"/>
            <a:ext cx="414576" cy="307777"/>
          </a:xfrm>
          <a:prstGeom prst="rect">
            <a:avLst/>
          </a:prstGeom>
          <a:noFill/>
        </p:spPr>
        <p:txBody>
          <a:bodyPr wrap="square">
            <a:spAutoFit/>
          </a:bodyPr>
          <a:lstStyle/>
          <a:p>
            <a:r>
              <a:rPr kumimoji="0" lang="en-US" sz="1400" b="1"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rPr>
              <a:t>3</a:t>
            </a:r>
            <a:endParaRPr lang="en-US" sz="1400" b="1" dirty="0">
              <a:solidFill>
                <a:schemeClr val="bg1"/>
              </a:solidFill>
              <a:latin typeface="Source Sans Pro" panose="020B0503030403020204" pitchFamily="34" charset="0"/>
              <a:ea typeface="Source Sans Pro" panose="020B0503030403020204" pitchFamily="34" charset="0"/>
            </a:endParaRPr>
          </a:p>
        </p:txBody>
      </p:sp>
      <p:sp>
        <p:nvSpPr>
          <p:cNvPr id="4" name="TextBox 3">
            <a:extLst>
              <a:ext uri="{FF2B5EF4-FFF2-40B4-BE49-F238E27FC236}">
                <a16:creationId xmlns:a16="http://schemas.microsoft.com/office/drawing/2014/main" id="{150EBF01-14FB-3C51-5B0C-1698A1AFE603}"/>
              </a:ext>
            </a:extLst>
          </p:cNvPr>
          <p:cNvSpPr txBox="1"/>
          <p:nvPr/>
        </p:nvSpPr>
        <p:spPr>
          <a:xfrm>
            <a:off x="4803456" y="59004"/>
            <a:ext cx="2671472" cy="480388"/>
          </a:xfrm>
          <a:prstGeom prst="rect">
            <a:avLst/>
          </a:prstGeom>
          <a:noFill/>
        </p:spPr>
        <p:txBody>
          <a:bodyPr wrap="square" lIns="0" tIns="0" rIns="0" bIns="0" rtlCol="0">
            <a:spAutoFit/>
          </a:bodyPr>
          <a:lstStyle/>
          <a:p>
            <a:pPr algn="r" defTabSz="914400">
              <a:lnSpc>
                <a:spcPts val="4300"/>
              </a:lnSpc>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cxnSp>
        <p:nvCxnSpPr>
          <p:cNvPr id="7" name="Straight Connector 6">
            <a:extLst>
              <a:ext uri="{FF2B5EF4-FFF2-40B4-BE49-F238E27FC236}">
                <a16:creationId xmlns:a16="http://schemas.microsoft.com/office/drawing/2014/main" id="{95058531-92DF-9432-C6C8-35C6AB0E4022}"/>
              </a:ext>
            </a:extLst>
          </p:cNvPr>
          <p:cNvCxnSpPr>
            <a:cxnSpLocks/>
          </p:cNvCxnSpPr>
          <p:nvPr/>
        </p:nvCxnSpPr>
        <p:spPr>
          <a:xfrm flipV="1">
            <a:off x="5187351" y="236058"/>
            <a:ext cx="117928" cy="336731"/>
          </a:xfrm>
          <a:prstGeom prst="line">
            <a:avLst/>
          </a:prstGeom>
          <a:noFill/>
          <a:ln w="28575" cap="rnd" cmpd="sng" algn="ctr">
            <a:solidFill>
              <a:srgbClr val="C8102E"/>
            </a:solidFill>
            <a:prstDash val="solid"/>
            <a:round/>
          </a:ln>
          <a:effectLst/>
        </p:spPr>
      </p:cxnSp>
    </p:spTree>
    <p:extLst>
      <p:ext uri="{BB962C8B-B14F-4D97-AF65-F5344CB8AC3E}">
        <p14:creationId xmlns:p14="http://schemas.microsoft.com/office/powerpoint/2010/main" val="3152561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7153FDA-BFB6-DE9F-CF46-F18D2019B8A1}"/>
              </a:ext>
            </a:extLst>
          </p:cNvPr>
          <p:cNvSpPr/>
          <p:nvPr/>
        </p:nvSpPr>
        <p:spPr>
          <a:xfrm>
            <a:off x="553113" y="1879238"/>
            <a:ext cx="6645477" cy="3668946"/>
          </a:xfrm>
          <a:prstGeom prst="rect">
            <a:avLst/>
          </a:prstGeom>
          <a:gradFill>
            <a:gsLst>
              <a:gs pos="0">
                <a:schemeClr val="bg1">
                  <a:lumMod val="95000"/>
                </a:schemeClr>
              </a:gs>
              <a:gs pos="26000">
                <a:schemeClr val="bg1">
                  <a:lumMod val="95000"/>
                </a:schemeClr>
              </a:gs>
              <a:gs pos="4500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50DA2387-4C73-FA06-D144-DB8C8362D354}"/>
              </a:ext>
            </a:extLst>
          </p:cNvPr>
          <p:cNvPicPr>
            <a:picLocks noChangeAspect="1"/>
          </p:cNvPicPr>
          <p:nvPr/>
        </p:nvPicPr>
        <p:blipFill rotWithShape="1">
          <a:blip r:embed="rId3"/>
          <a:srcRect r="1542"/>
          <a:stretch/>
        </p:blipFill>
        <p:spPr>
          <a:xfrm>
            <a:off x="585851" y="5547424"/>
            <a:ext cx="3174156" cy="2364522"/>
          </a:xfrm>
          <a:prstGeom prst="rect">
            <a:avLst/>
          </a:prstGeom>
        </p:spPr>
      </p:pic>
      <p:sp>
        <p:nvSpPr>
          <p:cNvPr id="6" name="Title 9">
            <a:extLst>
              <a:ext uri="{FF2B5EF4-FFF2-40B4-BE49-F238E27FC236}">
                <a16:creationId xmlns:a16="http://schemas.microsoft.com/office/drawing/2014/main" id="{EDAA0E29-7439-6CAB-14DD-BD7681BB33A9}"/>
              </a:ext>
            </a:extLst>
          </p:cNvPr>
          <p:cNvSpPr txBox="1">
            <a:spLocks/>
          </p:cNvSpPr>
          <p:nvPr/>
        </p:nvSpPr>
        <p:spPr>
          <a:xfrm>
            <a:off x="459657" y="1209316"/>
            <a:ext cx="6645477" cy="550352"/>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200" b="0" kern="1200">
                <a:solidFill>
                  <a:srgbClr val="2D2D2D"/>
                </a:solidFill>
                <a:latin typeface="Source Sans Pro Light" panose="020B0403030403020204" pitchFamily="34" charset="0"/>
                <a:ea typeface="Source Sans Pro Light" panose="020B04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2D2D2D"/>
                </a:solidFill>
                <a:effectLst/>
                <a:uLnTx/>
                <a:uFillTx/>
                <a:latin typeface="Source Sans Pro Light"/>
                <a:ea typeface="Source Sans Pro Light"/>
              </a:rPr>
              <a:t>LS Electric </a:t>
            </a:r>
            <a:r>
              <a:rPr lang="en-US" dirty="0">
                <a:latin typeface="Source Sans Pro Light"/>
                <a:ea typeface="Source Sans Pro Light"/>
              </a:rPr>
              <a:t>Breakers</a:t>
            </a:r>
            <a:endParaRPr kumimoji="0" lang="en-US" sz="3200" b="0" i="0" u="none" strike="noStrike" kern="1200" cap="none" spc="0" normalizeH="0" baseline="0" noProof="0" dirty="0">
              <a:ln>
                <a:noFill/>
              </a:ln>
              <a:solidFill>
                <a:srgbClr val="2D2D2D"/>
              </a:solidFill>
              <a:effectLst/>
              <a:uLnTx/>
              <a:uFillTx/>
              <a:latin typeface="Source Sans Pro Light"/>
              <a:ea typeface="Source Sans Pro Light"/>
            </a:endParaRPr>
          </a:p>
        </p:txBody>
      </p:sp>
      <p:pic>
        <p:nvPicPr>
          <p:cNvPr id="8" name="Picture 7">
            <a:extLst>
              <a:ext uri="{FF2B5EF4-FFF2-40B4-BE49-F238E27FC236}">
                <a16:creationId xmlns:a16="http://schemas.microsoft.com/office/drawing/2014/main" id="{1C856773-CC3A-3E4F-99A4-1E3BB9833AC1}"/>
              </a:ext>
            </a:extLst>
          </p:cNvPr>
          <p:cNvPicPr>
            <a:picLocks noChangeAspect="1"/>
          </p:cNvPicPr>
          <p:nvPr/>
        </p:nvPicPr>
        <p:blipFill>
          <a:blip r:embed="rId4"/>
          <a:srcRect/>
          <a:stretch/>
        </p:blipFill>
        <p:spPr>
          <a:xfrm>
            <a:off x="297472" y="158935"/>
            <a:ext cx="1710717" cy="490976"/>
          </a:xfrm>
          <a:prstGeom prst="rect">
            <a:avLst/>
          </a:prstGeom>
        </p:spPr>
      </p:pic>
      <p:sp>
        <p:nvSpPr>
          <p:cNvPr id="14" name="TextBox 13">
            <a:extLst>
              <a:ext uri="{FF2B5EF4-FFF2-40B4-BE49-F238E27FC236}">
                <a16:creationId xmlns:a16="http://schemas.microsoft.com/office/drawing/2014/main" id="{3D55FEFD-E88A-800A-F06D-973810AEFCAA}"/>
              </a:ext>
            </a:extLst>
          </p:cNvPr>
          <p:cNvSpPr txBox="1"/>
          <p:nvPr/>
        </p:nvSpPr>
        <p:spPr>
          <a:xfrm>
            <a:off x="459658" y="867683"/>
            <a:ext cx="5894438" cy="341632"/>
          </a:xfrm>
          <a:prstGeom prst="rect">
            <a:avLst/>
          </a:prstGeom>
          <a:noFill/>
        </p:spPr>
        <p:txBody>
          <a:bodyPr wrap="square" lIns="91440" tIns="45720" rIns="91440" bIns="45720" anchor="t">
            <a:spAutoFit/>
          </a:bodyPr>
          <a:lstStyle/>
          <a:p>
            <a:pPr defTabSz="914400">
              <a:lnSpc>
                <a:spcPct val="90000"/>
              </a:lnSpc>
              <a:spcBef>
                <a:spcPct val="0"/>
              </a:spcBef>
              <a:defRPr/>
            </a:pPr>
            <a:r>
              <a:rPr lang="en-US" b="1" dirty="0">
                <a:solidFill>
                  <a:srgbClr val="C8102E"/>
                </a:solidFill>
                <a:latin typeface="Source Sans Pro"/>
                <a:ea typeface="Source Sans Pro"/>
                <a:cs typeface="+mj-cs"/>
              </a:rPr>
              <a:t>MCCB &amp; ACB PRODUCT INVENTORY </a:t>
            </a:r>
            <a:endParaRPr lang="en-US" sz="1800" b="1" u="none" strike="noStrike" kern="1200" cap="none" spc="0" normalizeH="0" baseline="0" noProof="0" dirty="0">
              <a:ln>
                <a:noFill/>
              </a:ln>
              <a:solidFill>
                <a:srgbClr val="C8102E"/>
              </a:solidFill>
              <a:effectLst/>
              <a:uLnTx/>
              <a:uFillTx/>
              <a:latin typeface="Source Sans Pro" panose="020B0503030403020204" pitchFamily="34" charset="0"/>
              <a:ea typeface="Source Sans Pro" panose="020B0503030403020204" pitchFamily="34" charset="0"/>
              <a:cs typeface="+mj-cs"/>
            </a:endParaRPr>
          </a:p>
        </p:txBody>
      </p:sp>
      <p:sp>
        <p:nvSpPr>
          <p:cNvPr id="7" name="Content Placeholder 11">
            <a:extLst>
              <a:ext uri="{FF2B5EF4-FFF2-40B4-BE49-F238E27FC236}">
                <a16:creationId xmlns:a16="http://schemas.microsoft.com/office/drawing/2014/main" id="{8AD87C7C-7069-F59D-AC65-7ABEF3A271C3}"/>
              </a:ext>
            </a:extLst>
          </p:cNvPr>
          <p:cNvSpPr txBox="1">
            <a:spLocks/>
          </p:cNvSpPr>
          <p:nvPr/>
        </p:nvSpPr>
        <p:spPr>
          <a:xfrm>
            <a:off x="747633" y="2028982"/>
            <a:ext cx="6184508" cy="2319222"/>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200"/>
              </a:spcAft>
              <a:buClr>
                <a:srgbClr val="C8102E"/>
              </a:buClr>
              <a:buNone/>
              <a:defRPr/>
            </a:pPr>
            <a:r>
              <a:rPr lang="en-US" sz="1500" dirty="0">
                <a:latin typeface="Source Sans Pro" panose="020B0503030403020204" pitchFamily="34" charset="0"/>
                <a:ea typeface="Source Sans Pro" panose="020B0503030403020204" pitchFamily="34" charset="0"/>
              </a:rPr>
              <a:t>We source next-generation breaker technology and industrial-grade switchgear directly through our strategic partnership with LS Electric—a sister company to LG Electronics and a global leader in low- and medium-voltage distribution. Designed for commercial-scale reliability, LS products are manufactured in automated, AI-driven facilities to ensure quality and consistency at scale. Our direct-to-manufacturer model accelerates lead times and reinforces LS’s growing presence in the U.S. market.</a:t>
            </a:r>
          </a:p>
          <a:p>
            <a:pPr marL="0" indent="0">
              <a:spcBef>
                <a:spcPts val="0"/>
              </a:spcBef>
              <a:spcAft>
                <a:spcPts val="200"/>
              </a:spcAft>
              <a:buClr>
                <a:srgbClr val="C8102E"/>
              </a:buClr>
              <a:buNone/>
              <a:defRPr/>
            </a:pPr>
            <a:endParaRPr lang="en-US" sz="1500" dirty="0">
              <a:latin typeface="Source Sans Pro" panose="020B0503030403020204" pitchFamily="34" charset="0"/>
              <a:ea typeface="Source Sans Pro" panose="020B0503030403020204" pitchFamily="34" charset="0"/>
            </a:endParaRPr>
          </a:p>
          <a:p>
            <a:pPr marL="0" lvl="0" indent="0" algn="just">
              <a:spcBef>
                <a:spcPts val="0"/>
              </a:spcBef>
              <a:spcAft>
                <a:spcPts val="200"/>
              </a:spcAft>
              <a:buClr>
                <a:srgbClr val="C8102E"/>
              </a:buClr>
              <a:buNone/>
              <a:defRPr/>
            </a:pPr>
            <a:endParaRPr kumimoji="0" lang="en-US" sz="1600"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endParaRPr>
          </a:p>
        </p:txBody>
      </p:sp>
      <p:sp>
        <p:nvSpPr>
          <p:cNvPr id="2" name="TextBox 1">
            <a:extLst>
              <a:ext uri="{FF2B5EF4-FFF2-40B4-BE49-F238E27FC236}">
                <a16:creationId xmlns:a16="http://schemas.microsoft.com/office/drawing/2014/main" id="{E74163ED-3ACA-77A5-A767-602302D1EB03}"/>
              </a:ext>
            </a:extLst>
          </p:cNvPr>
          <p:cNvSpPr txBox="1"/>
          <p:nvPr/>
        </p:nvSpPr>
        <p:spPr>
          <a:xfrm>
            <a:off x="4803456" y="59004"/>
            <a:ext cx="2671472" cy="480388"/>
          </a:xfrm>
          <a:prstGeom prst="rect">
            <a:avLst/>
          </a:prstGeom>
          <a:noFill/>
        </p:spPr>
        <p:txBody>
          <a:bodyPr wrap="square" lIns="0" tIns="0" rIns="0" bIns="0" rtlCol="0">
            <a:spAutoFit/>
          </a:bodyPr>
          <a:lstStyle/>
          <a:p>
            <a:pPr algn="r" defTabSz="914400">
              <a:lnSpc>
                <a:spcPts val="4300"/>
              </a:lnSpc>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cxnSp>
        <p:nvCxnSpPr>
          <p:cNvPr id="4" name="Straight Connector 3">
            <a:extLst>
              <a:ext uri="{FF2B5EF4-FFF2-40B4-BE49-F238E27FC236}">
                <a16:creationId xmlns:a16="http://schemas.microsoft.com/office/drawing/2014/main" id="{1896C10D-47D2-D0B6-9042-8B8B44B7C00F}"/>
              </a:ext>
            </a:extLst>
          </p:cNvPr>
          <p:cNvCxnSpPr>
            <a:cxnSpLocks/>
          </p:cNvCxnSpPr>
          <p:nvPr/>
        </p:nvCxnSpPr>
        <p:spPr>
          <a:xfrm flipV="1">
            <a:off x="5187351" y="236058"/>
            <a:ext cx="117928" cy="336731"/>
          </a:xfrm>
          <a:prstGeom prst="line">
            <a:avLst/>
          </a:prstGeom>
          <a:noFill/>
          <a:ln w="28575" cap="rnd" cmpd="sng" algn="ctr">
            <a:solidFill>
              <a:srgbClr val="C8102E"/>
            </a:solidFill>
            <a:prstDash val="solid"/>
            <a:round/>
          </a:ln>
          <a:effectLst/>
        </p:spPr>
      </p:cxnSp>
      <p:pic>
        <p:nvPicPr>
          <p:cNvPr id="13" name="Picture 12" descr="A black background with a black square&#10;&#10;AI-generated content may be incorrect.">
            <a:extLst>
              <a:ext uri="{FF2B5EF4-FFF2-40B4-BE49-F238E27FC236}">
                <a16:creationId xmlns:a16="http://schemas.microsoft.com/office/drawing/2014/main" id="{E92B8A1D-D32D-223E-B1E0-E2A55C220B64}"/>
              </a:ext>
            </a:extLst>
          </p:cNvPr>
          <p:cNvPicPr>
            <a:picLocks noChangeAspect="1"/>
          </p:cNvPicPr>
          <p:nvPr/>
        </p:nvPicPr>
        <p:blipFill>
          <a:blip r:embed="rId5"/>
          <a:srcRect r="67061"/>
          <a:stretch>
            <a:fillRect/>
          </a:stretch>
        </p:blipFill>
        <p:spPr>
          <a:xfrm>
            <a:off x="6246112" y="8849084"/>
            <a:ext cx="1199061" cy="846961"/>
          </a:xfrm>
          <a:prstGeom prst="rect">
            <a:avLst/>
          </a:prstGeom>
        </p:spPr>
      </p:pic>
      <p:pic>
        <p:nvPicPr>
          <p:cNvPr id="5" name="Picture 4" descr="Several grey electronic devices&#10;&#10;Description automatically generated">
            <a:extLst>
              <a:ext uri="{FF2B5EF4-FFF2-40B4-BE49-F238E27FC236}">
                <a16:creationId xmlns:a16="http://schemas.microsoft.com/office/drawing/2014/main" id="{DADA3314-9259-7A61-9A79-71AEE5269098}"/>
              </a:ext>
            </a:extLst>
          </p:cNvPr>
          <p:cNvPicPr>
            <a:picLocks noChangeAspect="1"/>
          </p:cNvPicPr>
          <p:nvPr/>
        </p:nvPicPr>
        <p:blipFill>
          <a:blip r:embed="rId6"/>
          <a:stretch>
            <a:fillRect/>
          </a:stretch>
        </p:blipFill>
        <p:spPr>
          <a:xfrm>
            <a:off x="4012394" y="5804271"/>
            <a:ext cx="3341042" cy="1995947"/>
          </a:xfrm>
          <a:prstGeom prst="rect">
            <a:avLst/>
          </a:prstGeom>
        </p:spPr>
      </p:pic>
      <p:sp>
        <p:nvSpPr>
          <p:cNvPr id="10" name="TextBox 9">
            <a:extLst>
              <a:ext uri="{FF2B5EF4-FFF2-40B4-BE49-F238E27FC236}">
                <a16:creationId xmlns:a16="http://schemas.microsoft.com/office/drawing/2014/main" id="{00DF312D-3E7C-4609-2612-53C6740FCE37}"/>
              </a:ext>
            </a:extLst>
          </p:cNvPr>
          <p:cNvSpPr txBox="1"/>
          <p:nvPr/>
        </p:nvSpPr>
        <p:spPr>
          <a:xfrm>
            <a:off x="747633" y="4221917"/>
            <a:ext cx="2390553" cy="1184940"/>
          </a:xfrm>
          <a:prstGeom prst="rect">
            <a:avLst/>
          </a:prstGeom>
          <a:noFill/>
        </p:spPr>
        <p:txBody>
          <a:bodyPr wrap="square" rtlCol="0">
            <a:spAutoFit/>
          </a:bodyPr>
          <a:lstStyle/>
          <a:p>
            <a:pPr lvl="0" defTabSz="914400">
              <a:spcAft>
                <a:spcPts val="200"/>
              </a:spcAft>
              <a:buClr>
                <a:srgbClr val="73B3AE"/>
              </a:buClr>
              <a:defRPr/>
            </a:pPr>
            <a:r>
              <a:rPr lang="en-US" sz="1600" b="1" u="sng" dirty="0">
                <a:solidFill>
                  <a:srgbClr val="2D2D2D"/>
                </a:solidFill>
                <a:latin typeface="Source Sans Pro" panose="020B0503030403020204" pitchFamily="34" charset="0"/>
                <a:ea typeface="Source Sans Pro" panose="020B0503030403020204" pitchFamily="34" charset="0"/>
              </a:rPr>
              <a:t>MCCBs</a:t>
            </a:r>
          </a:p>
          <a:p>
            <a:pPr marL="285750" indent="-285750">
              <a:spcBef>
                <a:spcPts val="0"/>
              </a:spcBef>
              <a:spcAft>
                <a:spcPts val="200"/>
              </a:spcAft>
              <a:buClr>
                <a:srgbClr val="73B3AE"/>
              </a:buClr>
              <a:buFont typeface="Arial" panose="020B0604020202020204" pitchFamily="34" charset="0"/>
              <a:buChar char="•"/>
              <a:defRPr/>
            </a:pPr>
            <a:r>
              <a:rPr lang="en-US" sz="1600" dirty="0" err="1">
                <a:latin typeface="Source Sans Pro" panose="020B0503030403020204" pitchFamily="34" charset="0"/>
                <a:ea typeface="Source Sans Pro" panose="020B0503030403020204" pitchFamily="34" charset="0"/>
              </a:rPr>
              <a:t>Susol</a:t>
            </a:r>
            <a:endParaRPr lang="en-US" sz="1600" dirty="0">
              <a:latin typeface="Source Sans Pro" panose="020B0503030403020204" pitchFamily="34" charset="0"/>
              <a:ea typeface="Source Sans Pro" panose="020B0503030403020204" pitchFamily="34" charset="0"/>
            </a:endParaRPr>
          </a:p>
          <a:p>
            <a:pPr marL="285750" indent="-285750">
              <a:spcBef>
                <a:spcPts val="0"/>
              </a:spcBef>
              <a:spcAft>
                <a:spcPts val="200"/>
              </a:spcAft>
              <a:buClr>
                <a:srgbClr val="73B3AE"/>
              </a:buClr>
              <a:buFont typeface="Arial" panose="020B0604020202020204" pitchFamily="34" charset="0"/>
              <a:buChar char="•"/>
              <a:defRPr/>
            </a:pPr>
            <a:r>
              <a:rPr lang="en-US" sz="1600" dirty="0" err="1">
                <a:solidFill>
                  <a:srgbClr val="2D2D2D"/>
                </a:solidFill>
                <a:latin typeface="Source Sans Pro" panose="020B0503030403020204" pitchFamily="34" charset="0"/>
                <a:ea typeface="Source Sans Pro" panose="020B0503030403020204" pitchFamily="34" charset="0"/>
              </a:rPr>
              <a:t>Susol</a:t>
            </a:r>
            <a:r>
              <a:rPr lang="en-US" sz="1600" dirty="0">
                <a:solidFill>
                  <a:srgbClr val="2D2D2D"/>
                </a:solidFill>
                <a:latin typeface="Source Sans Pro" panose="020B0503030403020204" pitchFamily="34" charset="0"/>
                <a:ea typeface="Source Sans Pro" panose="020B0503030403020204" pitchFamily="34" charset="0"/>
              </a:rPr>
              <a:t> UL </a:t>
            </a:r>
          </a:p>
          <a:p>
            <a:endParaRPr lang="en-US" dirty="0"/>
          </a:p>
        </p:txBody>
      </p:sp>
      <p:sp>
        <p:nvSpPr>
          <p:cNvPr id="11" name="TextBox 10">
            <a:extLst>
              <a:ext uri="{FF2B5EF4-FFF2-40B4-BE49-F238E27FC236}">
                <a16:creationId xmlns:a16="http://schemas.microsoft.com/office/drawing/2014/main" id="{12F4B9EE-671B-599E-0ABD-C0E0E19577F3}"/>
              </a:ext>
            </a:extLst>
          </p:cNvPr>
          <p:cNvSpPr txBox="1"/>
          <p:nvPr/>
        </p:nvSpPr>
        <p:spPr>
          <a:xfrm>
            <a:off x="3221102" y="4221917"/>
            <a:ext cx="2948638" cy="1184940"/>
          </a:xfrm>
          <a:prstGeom prst="rect">
            <a:avLst/>
          </a:prstGeom>
          <a:noFill/>
        </p:spPr>
        <p:txBody>
          <a:bodyPr wrap="square" rtlCol="0">
            <a:spAutoFit/>
          </a:bodyPr>
          <a:lstStyle/>
          <a:p>
            <a:pPr lvl="0">
              <a:spcAft>
                <a:spcPts val="200"/>
              </a:spcAft>
              <a:buClr>
                <a:srgbClr val="73B3AE"/>
              </a:buClr>
              <a:defRPr/>
            </a:pPr>
            <a:r>
              <a:rPr lang="en-US" sz="1600" b="1" u="sng" dirty="0">
                <a:latin typeface="Source Sans Pro" panose="020B0503030403020204" pitchFamily="34" charset="0"/>
                <a:ea typeface="Source Sans Pro" panose="020B0503030403020204" pitchFamily="34" charset="0"/>
              </a:rPr>
              <a:t>ACBs </a:t>
            </a:r>
          </a:p>
          <a:p>
            <a:pPr marL="285750" indent="-285750">
              <a:spcBef>
                <a:spcPts val="0"/>
              </a:spcBef>
              <a:spcAft>
                <a:spcPts val="200"/>
              </a:spcAft>
              <a:buClr>
                <a:srgbClr val="73B3AE"/>
              </a:buClr>
              <a:buFont typeface="Arial" panose="020B0604020202020204" pitchFamily="34" charset="0"/>
              <a:buChar char="•"/>
              <a:defRPr/>
            </a:pPr>
            <a:r>
              <a:rPr lang="en-US" sz="1600" dirty="0" err="1">
                <a:latin typeface="Source Sans Pro" panose="020B0503030403020204" pitchFamily="34" charset="0"/>
                <a:ea typeface="Source Sans Pro" panose="020B0503030403020204" pitchFamily="34" charset="0"/>
              </a:rPr>
              <a:t>Susol</a:t>
            </a:r>
            <a:r>
              <a:rPr lang="en-US" sz="1600" dirty="0">
                <a:latin typeface="Source Sans Pro" panose="020B0503030403020204" pitchFamily="34" charset="0"/>
                <a:ea typeface="Source Sans Pro" panose="020B0503030403020204" pitchFamily="34" charset="0"/>
              </a:rPr>
              <a:t> </a:t>
            </a:r>
          </a:p>
          <a:p>
            <a:pPr marL="285750" indent="-285750">
              <a:spcBef>
                <a:spcPts val="0"/>
              </a:spcBef>
              <a:spcAft>
                <a:spcPts val="200"/>
              </a:spcAft>
              <a:buClr>
                <a:srgbClr val="73B3AE"/>
              </a:buClr>
              <a:buFont typeface="Arial" panose="020B0604020202020204" pitchFamily="34" charset="0"/>
              <a:buChar char="•"/>
              <a:defRPr/>
            </a:pPr>
            <a:r>
              <a:rPr lang="en-US" sz="1600" dirty="0" err="1">
                <a:latin typeface="Source Sans Pro" panose="020B0503030403020204" pitchFamily="34" charset="0"/>
                <a:ea typeface="Source Sans Pro" panose="020B0503030403020204" pitchFamily="34" charset="0"/>
              </a:rPr>
              <a:t>Susol</a:t>
            </a:r>
            <a:r>
              <a:rPr lang="en-US" sz="1600" dirty="0">
                <a:latin typeface="Source Sans Pro" panose="020B0503030403020204" pitchFamily="34" charset="0"/>
                <a:ea typeface="Source Sans Pro" panose="020B0503030403020204" pitchFamily="34" charset="0"/>
              </a:rPr>
              <a:t> UL </a:t>
            </a:r>
          </a:p>
          <a:p>
            <a:endParaRPr lang="en-US" dirty="0"/>
          </a:p>
        </p:txBody>
      </p:sp>
      <p:sp>
        <p:nvSpPr>
          <p:cNvPr id="9" name="TextBox 8">
            <a:extLst>
              <a:ext uri="{FF2B5EF4-FFF2-40B4-BE49-F238E27FC236}">
                <a16:creationId xmlns:a16="http://schemas.microsoft.com/office/drawing/2014/main" id="{F029CFAF-4CD4-0B34-D0FF-27CC09699863}"/>
              </a:ext>
            </a:extLst>
          </p:cNvPr>
          <p:cNvSpPr txBox="1"/>
          <p:nvPr/>
        </p:nvSpPr>
        <p:spPr>
          <a:xfrm>
            <a:off x="747633" y="3843880"/>
            <a:ext cx="6098010" cy="323165"/>
          </a:xfrm>
          <a:prstGeom prst="rect">
            <a:avLst/>
          </a:prstGeom>
          <a:noFill/>
        </p:spPr>
        <p:txBody>
          <a:bodyPr wrap="square" rtlCol="0">
            <a:spAutoFit/>
          </a:bodyPr>
          <a:lstStyle/>
          <a:p>
            <a:pPr defTabSz="914400">
              <a:spcAft>
                <a:spcPts val="200"/>
              </a:spcAft>
              <a:buClr>
                <a:srgbClr val="C8102E"/>
              </a:buClr>
              <a:defRPr/>
            </a:pPr>
            <a:r>
              <a:rPr lang="en-US" sz="1500" b="1" dirty="0">
                <a:solidFill>
                  <a:srgbClr val="2D2D2D"/>
                </a:solidFill>
                <a:latin typeface="Source Sans Pro" panose="020B0503030403020204" pitchFamily="34" charset="0"/>
                <a:ea typeface="Source Sans Pro" panose="020B0503030403020204" pitchFamily="34" charset="0"/>
              </a:rPr>
              <a:t>Featured lineup with additional models available:</a:t>
            </a:r>
          </a:p>
        </p:txBody>
      </p:sp>
    </p:spTree>
    <p:extLst>
      <p:ext uri="{BB962C8B-B14F-4D97-AF65-F5344CB8AC3E}">
        <p14:creationId xmlns:p14="http://schemas.microsoft.com/office/powerpoint/2010/main" val="1775342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F06DE53-791C-803F-D7B9-EEF42E2D1F0C}"/>
              </a:ext>
            </a:extLst>
          </p:cNvPr>
          <p:cNvSpPr/>
          <p:nvPr/>
        </p:nvSpPr>
        <p:spPr>
          <a:xfrm>
            <a:off x="553113" y="1879239"/>
            <a:ext cx="6645477" cy="4360608"/>
          </a:xfrm>
          <a:prstGeom prst="rect">
            <a:avLst/>
          </a:prstGeom>
          <a:gradFill>
            <a:gsLst>
              <a:gs pos="0">
                <a:schemeClr val="bg1">
                  <a:lumMod val="95000"/>
                </a:schemeClr>
              </a:gs>
              <a:gs pos="26000">
                <a:schemeClr val="bg1">
                  <a:lumMod val="95000"/>
                </a:schemeClr>
              </a:gs>
              <a:gs pos="4500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9">
            <a:extLst>
              <a:ext uri="{FF2B5EF4-FFF2-40B4-BE49-F238E27FC236}">
                <a16:creationId xmlns:a16="http://schemas.microsoft.com/office/drawing/2014/main" id="{EDAA0E29-7439-6CAB-14DD-BD7681BB33A9}"/>
              </a:ext>
            </a:extLst>
          </p:cNvPr>
          <p:cNvSpPr txBox="1">
            <a:spLocks/>
          </p:cNvSpPr>
          <p:nvPr/>
        </p:nvSpPr>
        <p:spPr>
          <a:xfrm>
            <a:off x="459657" y="1153588"/>
            <a:ext cx="6645477" cy="550352"/>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200" b="0" kern="1200">
                <a:solidFill>
                  <a:srgbClr val="2D2D2D"/>
                </a:solidFill>
                <a:latin typeface="Source Sans Pro Light" panose="020B0403030403020204" pitchFamily="34" charset="0"/>
                <a:ea typeface="Source Sans Pro Light" panose="020B0403030403020204" pitchFamily="34" charset="0"/>
                <a:cs typeface="+mj-cs"/>
              </a:defRPr>
            </a:lvl1pPr>
          </a:lstStyle>
          <a:p>
            <a:pPr>
              <a:defRPr/>
            </a:pPr>
            <a:r>
              <a:rPr lang="en-US" dirty="0">
                <a:latin typeface="Source Sans Pro Light"/>
                <a:ea typeface="Source Sans Pro Light"/>
              </a:rPr>
              <a:t>Schneider Electric</a:t>
            </a:r>
            <a:r>
              <a:rPr kumimoji="0" lang="en-US" b="0" i="0" u="none" strike="noStrike" kern="1200" cap="none" spc="0" normalizeH="0" baseline="0" noProof="0" dirty="0">
                <a:ln>
                  <a:noFill/>
                </a:ln>
                <a:solidFill>
                  <a:srgbClr val="2D2D2D"/>
                </a:solidFill>
                <a:effectLst/>
                <a:uLnTx/>
                <a:uFillTx/>
                <a:latin typeface="Source Sans Pro Light"/>
                <a:ea typeface="Source Sans Pro Light"/>
              </a:rPr>
              <a:t> </a:t>
            </a:r>
            <a:r>
              <a:rPr lang="en-US" dirty="0">
                <a:latin typeface="Source Sans Pro Light"/>
                <a:ea typeface="Source Sans Pro Light"/>
              </a:rPr>
              <a:t>(Square D) Breakers</a:t>
            </a:r>
            <a:endParaRPr kumimoji="0" lang="en-US" b="0" i="0" u="none" strike="noStrike" kern="1200" cap="none" spc="0" normalizeH="0" baseline="0" noProof="0" dirty="0">
              <a:ln>
                <a:noFill/>
              </a:ln>
              <a:solidFill>
                <a:srgbClr val="2D2D2D"/>
              </a:solidFill>
              <a:effectLst/>
              <a:uLnTx/>
              <a:uFillTx/>
              <a:latin typeface="Source Sans Pro Light"/>
              <a:ea typeface="Source Sans Pro Light"/>
            </a:endParaRPr>
          </a:p>
        </p:txBody>
      </p:sp>
      <p:pic>
        <p:nvPicPr>
          <p:cNvPr id="8" name="Picture 7">
            <a:extLst>
              <a:ext uri="{FF2B5EF4-FFF2-40B4-BE49-F238E27FC236}">
                <a16:creationId xmlns:a16="http://schemas.microsoft.com/office/drawing/2014/main" id="{1C856773-CC3A-3E4F-99A4-1E3BB9833AC1}"/>
              </a:ext>
            </a:extLst>
          </p:cNvPr>
          <p:cNvPicPr>
            <a:picLocks noChangeAspect="1"/>
          </p:cNvPicPr>
          <p:nvPr/>
        </p:nvPicPr>
        <p:blipFill>
          <a:blip r:embed="rId3"/>
          <a:srcRect/>
          <a:stretch/>
        </p:blipFill>
        <p:spPr>
          <a:xfrm>
            <a:off x="297472" y="158935"/>
            <a:ext cx="1710717" cy="490976"/>
          </a:xfrm>
          <a:prstGeom prst="rect">
            <a:avLst/>
          </a:prstGeom>
        </p:spPr>
      </p:pic>
      <p:sp>
        <p:nvSpPr>
          <p:cNvPr id="14" name="TextBox 13">
            <a:extLst>
              <a:ext uri="{FF2B5EF4-FFF2-40B4-BE49-F238E27FC236}">
                <a16:creationId xmlns:a16="http://schemas.microsoft.com/office/drawing/2014/main" id="{3D55FEFD-E88A-800A-F06D-973810AEFCAA}"/>
              </a:ext>
            </a:extLst>
          </p:cNvPr>
          <p:cNvSpPr txBox="1"/>
          <p:nvPr/>
        </p:nvSpPr>
        <p:spPr>
          <a:xfrm>
            <a:off x="459658" y="811955"/>
            <a:ext cx="5894438" cy="341632"/>
          </a:xfrm>
          <a:prstGeom prst="rect">
            <a:avLst/>
          </a:prstGeom>
          <a:noFill/>
        </p:spPr>
        <p:txBody>
          <a:bodyPr wrap="square" lIns="91440" tIns="45720" rIns="91440" bIns="45720" anchor="t">
            <a:spAutoFit/>
          </a:bodyPr>
          <a:lstStyle/>
          <a:p>
            <a:pPr defTabSz="914400">
              <a:lnSpc>
                <a:spcPct val="90000"/>
              </a:lnSpc>
              <a:spcBef>
                <a:spcPct val="0"/>
              </a:spcBef>
              <a:defRPr/>
            </a:pPr>
            <a:r>
              <a:rPr lang="en-US" b="1" dirty="0">
                <a:solidFill>
                  <a:srgbClr val="C8102E"/>
                </a:solidFill>
                <a:latin typeface="Source Sans Pro" panose="020B0503030403020204" pitchFamily="34" charset="0"/>
                <a:ea typeface="Source Sans Pro" panose="020B0503030403020204" pitchFamily="34" charset="0"/>
                <a:cs typeface="+mj-cs"/>
              </a:rPr>
              <a:t>MCCB &amp; ACB PRODUCT INVENTORY </a:t>
            </a:r>
            <a:endParaRPr lang="en-US" dirty="0">
              <a:cs typeface="+mj-cs"/>
            </a:endParaRPr>
          </a:p>
        </p:txBody>
      </p:sp>
      <p:sp>
        <p:nvSpPr>
          <p:cNvPr id="2" name="TextBox 1">
            <a:extLst>
              <a:ext uri="{FF2B5EF4-FFF2-40B4-BE49-F238E27FC236}">
                <a16:creationId xmlns:a16="http://schemas.microsoft.com/office/drawing/2014/main" id="{62191715-D90E-92F5-BF84-476553E47A16}"/>
              </a:ext>
            </a:extLst>
          </p:cNvPr>
          <p:cNvSpPr txBox="1"/>
          <p:nvPr/>
        </p:nvSpPr>
        <p:spPr>
          <a:xfrm>
            <a:off x="4803456" y="59004"/>
            <a:ext cx="2671472" cy="480388"/>
          </a:xfrm>
          <a:prstGeom prst="rect">
            <a:avLst/>
          </a:prstGeom>
          <a:noFill/>
        </p:spPr>
        <p:txBody>
          <a:bodyPr wrap="square" lIns="0" tIns="0" rIns="0" bIns="0" rtlCol="0">
            <a:spAutoFit/>
          </a:bodyPr>
          <a:lstStyle/>
          <a:p>
            <a:pPr algn="r" defTabSz="914400">
              <a:lnSpc>
                <a:spcPts val="4300"/>
              </a:lnSpc>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cxnSp>
        <p:nvCxnSpPr>
          <p:cNvPr id="4" name="Straight Connector 3">
            <a:extLst>
              <a:ext uri="{FF2B5EF4-FFF2-40B4-BE49-F238E27FC236}">
                <a16:creationId xmlns:a16="http://schemas.microsoft.com/office/drawing/2014/main" id="{2E9E4E67-D1E4-CE77-A9DA-20417C905990}"/>
              </a:ext>
            </a:extLst>
          </p:cNvPr>
          <p:cNvCxnSpPr>
            <a:cxnSpLocks/>
          </p:cNvCxnSpPr>
          <p:nvPr/>
        </p:nvCxnSpPr>
        <p:spPr>
          <a:xfrm flipV="1">
            <a:off x="5187351" y="236058"/>
            <a:ext cx="117928" cy="336731"/>
          </a:xfrm>
          <a:prstGeom prst="line">
            <a:avLst/>
          </a:prstGeom>
          <a:noFill/>
          <a:ln w="28575" cap="rnd" cmpd="sng" algn="ctr">
            <a:solidFill>
              <a:srgbClr val="C8102E"/>
            </a:solidFill>
            <a:prstDash val="solid"/>
            <a:round/>
          </a:ln>
          <a:effectLst/>
        </p:spPr>
      </p:cxnSp>
      <p:pic>
        <p:nvPicPr>
          <p:cNvPr id="10" name="Picture 9" descr="A black background with a black square&#10;&#10;AI-generated content may be incorrect.">
            <a:extLst>
              <a:ext uri="{FF2B5EF4-FFF2-40B4-BE49-F238E27FC236}">
                <a16:creationId xmlns:a16="http://schemas.microsoft.com/office/drawing/2014/main" id="{C0F7FC74-8EBD-F235-C056-2E6BD4FDD970}"/>
              </a:ext>
            </a:extLst>
          </p:cNvPr>
          <p:cNvPicPr>
            <a:picLocks noChangeAspect="1"/>
          </p:cNvPicPr>
          <p:nvPr/>
        </p:nvPicPr>
        <p:blipFill>
          <a:blip r:embed="rId4"/>
          <a:srcRect l="76796"/>
          <a:stretch>
            <a:fillRect/>
          </a:stretch>
        </p:blipFill>
        <p:spPr>
          <a:xfrm>
            <a:off x="6783858" y="9103578"/>
            <a:ext cx="844665" cy="846961"/>
          </a:xfrm>
          <a:prstGeom prst="rect">
            <a:avLst/>
          </a:prstGeom>
        </p:spPr>
      </p:pic>
      <p:pic>
        <p:nvPicPr>
          <p:cNvPr id="16" name="Picture 15" descr="Several electronic devices&#10;&#10;AI-generated content may be incorrect.">
            <a:extLst>
              <a:ext uri="{FF2B5EF4-FFF2-40B4-BE49-F238E27FC236}">
                <a16:creationId xmlns:a16="http://schemas.microsoft.com/office/drawing/2014/main" id="{11E9AE5C-6D04-5960-6FFE-4C57CEC08D1E}"/>
              </a:ext>
            </a:extLst>
          </p:cNvPr>
          <p:cNvPicPr>
            <a:picLocks noChangeAspect="1"/>
          </p:cNvPicPr>
          <p:nvPr/>
        </p:nvPicPr>
        <p:blipFill>
          <a:blip r:embed="rId5"/>
          <a:stretch>
            <a:fillRect/>
          </a:stretch>
        </p:blipFill>
        <p:spPr>
          <a:xfrm>
            <a:off x="297472" y="6864613"/>
            <a:ext cx="2910677" cy="2436316"/>
          </a:xfrm>
          <a:prstGeom prst="rect">
            <a:avLst/>
          </a:prstGeom>
        </p:spPr>
      </p:pic>
      <p:pic>
        <p:nvPicPr>
          <p:cNvPr id="9" name="Picture 8" descr="Several electrical devices&#10;&#10;AI-generated content may be incorrect.">
            <a:extLst>
              <a:ext uri="{FF2B5EF4-FFF2-40B4-BE49-F238E27FC236}">
                <a16:creationId xmlns:a16="http://schemas.microsoft.com/office/drawing/2014/main" id="{A7BCE0AA-3AC9-E5DA-7E27-580C5574B4A1}"/>
              </a:ext>
            </a:extLst>
          </p:cNvPr>
          <p:cNvPicPr>
            <a:picLocks noChangeAspect="1"/>
          </p:cNvPicPr>
          <p:nvPr/>
        </p:nvPicPr>
        <p:blipFill>
          <a:blip r:embed="rId6"/>
          <a:stretch>
            <a:fillRect/>
          </a:stretch>
        </p:blipFill>
        <p:spPr>
          <a:xfrm>
            <a:off x="3492305" y="6239847"/>
            <a:ext cx="4152981" cy="2698086"/>
          </a:xfrm>
          <a:prstGeom prst="rect">
            <a:avLst/>
          </a:prstGeom>
        </p:spPr>
      </p:pic>
      <p:sp>
        <p:nvSpPr>
          <p:cNvPr id="11" name="TextBox 10">
            <a:extLst>
              <a:ext uri="{FF2B5EF4-FFF2-40B4-BE49-F238E27FC236}">
                <a16:creationId xmlns:a16="http://schemas.microsoft.com/office/drawing/2014/main" id="{6C302F21-E686-2455-29DC-E40005AD1D77}"/>
              </a:ext>
            </a:extLst>
          </p:cNvPr>
          <p:cNvSpPr txBox="1"/>
          <p:nvPr/>
        </p:nvSpPr>
        <p:spPr>
          <a:xfrm>
            <a:off x="715692" y="3950988"/>
            <a:ext cx="2143705" cy="2800767"/>
          </a:xfrm>
          <a:prstGeom prst="rect">
            <a:avLst/>
          </a:prstGeom>
          <a:noFill/>
        </p:spPr>
        <p:txBody>
          <a:bodyPr wrap="square" rtlCol="0">
            <a:spAutoFit/>
          </a:bodyPr>
          <a:lstStyle/>
          <a:p>
            <a:r>
              <a:rPr lang="en-US" sz="1600" b="1" u="sng" dirty="0">
                <a:latin typeface="Source Sans Pro" panose="020B0503030403020204" pitchFamily="34" charset="0"/>
                <a:ea typeface="Source Sans Pro" panose="020B0503030403020204" pitchFamily="34" charset="0"/>
              </a:rPr>
              <a:t>MCCBs</a:t>
            </a:r>
            <a:br>
              <a:rPr lang="en-US" sz="1600" dirty="0">
                <a:latin typeface="Source Sans Pro" panose="020B0503030403020204" pitchFamily="34" charset="0"/>
                <a:ea typeface="Source Sans Pro" panose="020B0503030403020204" pitchFamily="34" charset="0"/>
              </a:rPr>
            </a:br>
            <a:r>
              <a:rPr lang="en-US" sz="1600" dirty="0">
                <a:latin typeface="Source Sans Pro" panose="020B0503030403020204" pitchFamily="34" charset="0"/>
                <a:ea typeface="Source Sans Pro" panose="020B0503030403020204" pitchFamily="34" charset="0"/>
              </a:rPr>
              <a:t>• LA, LH, Q4</a:t>
            </a:r>
          </a:p>
          <a:p>
            <a:r>
              <a:rPr lang="en-US" sz="1600" dirty="0">
                <a:latin typeface="Source Sans Pro" panose="020B0503030403020204" pitchFamily="34" charset="0"/>
                <a:ea typeface="Source Sans Pro" panose="020B0503030403020204" pitchFamily="34" charset="0"/>
              </a:rPr>
              <a:t>• </a:t>
            </a:r>
            <a:r>
              <a:rPr lang="en-US" sz="1600" dirty="0" err="1">
                <a:latin typeface="Source Sans Pro" panose="020B0503030403020204" pitchFamily="34" charset="0"/>
                <a:ea typeface="Source Sans Pro" panose="020B0503030403020204" pitchFamily="34" charset="0"/>
              </a:rPr>
              <a:t>PowerPacT</a:t>
            </a:r>
            <a:r>
              <a:rPr lang="en-US" sz="1600" dirty="0">
                <a:latin typeface="Source Sans Pro" panose="020B0503030403020204" pitchFamily="34" charset="0"/>
                <a:ea typeface="Source Sans Pro" panose="020B0503030403020204" pitchFamily="34" charset="0"/>
              </a:rPr>
              <a:t> </a:t>
            </a:r>
          </a:p>
          <a:p>
            <a:pPr marL="742950" lvl="1" indent="-285750">
              <a:buFont typeface="System Font Regular"/>
              <a:buChar char="–"/>
            </a:pPr>
            <a:r>
              <a:rPr lang="en-US" sz="1600" dirty="0">
                <a:latin typeface="Source Sans Pro" panose="020B0503030403020204" pitchFamily="34" charset="0"/>
                <a:ea typeface="Source Sans Pro" panose="020B0503030403020204" pitchFamily="34" charset="0"/>
              </a:rPr>
              <a:t>B-Frame </a:t>
            </a:r>
          </a:p>
          <a:p>
            <a:pPr marL="742950" lvl="1" indent="-285750">
              <a:buFont typeface="System Font Regular"/>
              <a:buChar char="–"/>
            </a:pPr>
            <a:r>
              <a:rPr lang="en-US" sz="1600" dirty="0">
                <a:latin typeface="Source Sans Pro" panose="020B0503030403020204" pitchFamily="34" charset="0"/>
                <a:ea typeface="Source Sans Pro" panose="020B0503030403020204" pitchFamily="34" charset="0"/>
              </a:rPr>
              <a:t>H-Frame</a:t>
            </a:r>
          </a:p>
          <a:p>
            <a:pPr marL="742950" lvl="1" indent="-285750">
              <a:buFont typeface="System Font Regular"/>
              <a:buChar char="–"/>
            </a:pPr>
            <a:r>
              <a:rPr lang="en-US" sz="1600" dirty="0">
                <a:latin typeface="Source Sans Pro" panose="020B0503030403020204" pitchFamily="34" charset="0"/>
                <a:ea typeface="Source Sans Pro" panose="020B0503030403020204" pitchFamily="34" charset="0"/>
              </a:rPr>
              <a:t>J-Frame</a:t>
            </a:r>
          </a:p>
          <a:p>
            <a:pPr marL="742950" lvl="1" indent="-285750">
              <a:buFont typeface="System Font Regular"/>
              <a:buChar char="–"/>
            </a:pPr>
            <a:r>
              <a:rPr lang="en-US" sz="1600" dirty="0">
                <a:latin typeface="Source Sans Pro" panose="020B0503030403020204" pitchFamily="34" charset="0"/>
                <a:ea typeface="Source Sans Pro" panose="020B0503030403020204" pitchFamily="34" charset="0"/>
              </a:rPr>
              <a:t>Q-Frame</a:t>
            </a:r>
          </a:p>
          <a:p>
            <a:pPr marL="742950" lvl="1" indent="-285750">
              <a:buFont typeface="System Font Regular"/>
              <a:buChar char="–"/>
            </a:pPr>
            <a:r>
              <a:rPr lang="en-US" sz="1600" dirty="0">
                <a:latin typeface="Source Sans Pro" panose="020B0503030403020204" pitchFamily="34" charset="0"/>
                <a:ea typeface="Source Sans Pro" panose="020B0503030403020204" pitchFamily="34" charset="0"/>
              </a:rPr>
              <a:t>L-Frame</a:t>
            </a:r>
          </a:p>
          <a:p>
            <a:pPr marL="742950" lvl="1" indent="-285750">
              <a:buFont typeface="System Font Regular"/>
              <a:buChar char="–"/>
            </a:pPr>
            <a:r>
              <a:rPr lang="en-US" sz="1600" dirty="0">
                <a:latin typeface="Source Sans Pro" panose="020B0503030403020204" pitchFamily="34" charset="0"/>
                <a:ea typeface="Source Sans Pro" panose="020B0503030403020204" pitchFamily="34" charset="0"/>
              </a:rPr>
              <a:t>M-Frame</a:t>
            </a:r>
          </a:p>
          <a:p>
            <a:pPr marL="742950" lvl="1" indent="-285750">
              <a:buFont typeface="System Font Regular"/>
              <a:buChar char="–"/>
            </a:pPr>
            <a:r>
              <a:rPr lang="en-US" sz="1600" dirty="0">
                <a:latin typeface="Source Sans Pro" panose="020B0503030403020204" pitchFamily="34" charset="0"/>
                <a:ea typeface="Source Sans Pro" panose="020B0503030403020204" pitchFamily="34" charset="0"/>
              </a:rPr>
              <a:t>P-Frame</a:t>
            </a:r>
          </a:p>
          <a:p>
            <a:pPr marL="742950" lvl="1" indent="-285750">
              <a:buFont typeface="System Font Regular"/>
              <a:buChar char="–"/>
            </a:pPr>
            <a:r>
              <a:rPr lang="en-US" sz="1600" dirty="0">
                <a:latin typeface="Source Sans Pro" panose="020B0503030403020204" pitchFamily="34" charset="0"/>
                <a:ea typeface="Source Sans Pro" panose="020B0503030403020204" pitchFamily="34" charset="0"/>
              </a:rPr>
              <a:t>R-Frame</a:t>
            </a:r>
          </a:p>
        </p:txBody>
      </p:sp>
      <p:sp>
        <p:nvSpPr>
          <p:cNvPr id="15" name="Content Placeholder 11">
            <a:extLst>
              <a:ext uri="{FF2B5EF4-FFF2-40B4-BE49-F238E27FC236}">
                <a16:creationId xmlns:a16="http://schemas.microsoft.com/office/drawing/2014/main" id="{D41F8D9D-685B-8EB3-05E8-64C08816FA25}"/>
              </a:ext>
            </a:extLst>
          </p:cNvPr>
          <p:cNvSpPr txBox="1">
            <a:spLocks/>
          </p:cNvSpPr>
          <p:nvPr/>
        </p:nvSpPr>
        <p:spPr>
          <a:xfrm>
            <a:off x="706712" y="2007184"/>
            <a:ext cx="6184508" cy="12483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200"/>
              </a:spcAft>
              <a:buClr>
                <a:srgbClr val="C8102E"/>
              </a:buClr>
              <a:buNone/>
              <a:defRPr/>
            </a:pPr>
            <a:r>
              <a:rPr lang="en-US" sz="1500" dirty="0">
                <a:latin typeface="Source Sans Pro" panose="020B0503030403020204" pitchFamily="34" charset="0"/>
                <a:ea typeface="Source Sans Pro" panose="020B0503030403020204" pitchFamily="34" charset="0"/>
              </a:rPr>
              <a:t>As a certified provider of Square D components, Power Design builds with trusted, industry-recognized MCCBs and ACBs. Known for durability, ease of integration, and widespread utility compatibility, Square D gear helps us deliver consistent performance across complex commercial power systems.</a:t>
            </a:r>
          </a:p>
        </p:txBody>
      </p:sp>
      <p:sp>
        <p:nvSpPr>
          <p:cNvPr id="17" name="TextBox 16">
            <a:extLst>
              <a:ext uri="{FF2B5EF4-FFF2-40B4-BE49-F238E27FC236}">
                <a16:creationId xmlns:a16="http://schemas.microsoft.com/office/drawing/2014/main" id="{91C45892-E50F-AA28-0BF5-53EE8D2FA3A1}"/>
              </a:ext>
            </a:extLst>
          </p:cNvPr>
          <p:cNvSpPr txBox="1"/>
          <p:nvPr/>
        </p:nvSpPr>
        <p:spPr>
          <a:xfrm>
            <a:off x="3294909" y="3950988"/>
            <a:ext cx="3254171" cy="1600438"/>
          </a:xfrm>
          <a:prstGeom prst="rect">
            <a:avLst/>
          </a:prstGeom>
          <a:noFill/>
        </p:spPr>
        <p:txBody>
          <a:bodyPr wrap="square" rtlCol="0">
            <a:spAutoFit/>
          </a:bodyPr>
          <a:lstStyle/>
          <a:p>
            <a:r>
              <a:rPr lang="en-US" sz="1600" b="1" u="sng" dirty="0">
                <a:latin typeface="Source Sans Pro" panose="020B0503030403020204" pitchFamily="34" charset="0"/>
                <a:ea typeface="Source Sans Pro" panose="020B0503030403020204" pitchFamily="34" charset="0"/>
              </a:rPr>
              <a:t>ACBs</a:t>
            </a:r>
            <a:br>
              <a:rPr lang="en-US" sz="1600" dirty="0">
                <a:latin typeface="Source Sans Pro" panose="020B0503030403020204" pitchFamily="34" charset="0"/>
                <a:ea typeface="Source Sans Pro" panose="020B0503030403020204" pitchFamily="34" charset="0"/>
              </a:rPr>
            </a:br>
            <a:r>
              <a:rPr lang="en-US" sz="1600" dirty="0">
                <a:latin typeface="Source Sans Pro" panose="020B0503030403020204" pitchFamily="34" charset="0"/>
                <a:ea typeface="Source Sans Pro" panose="020B0503030403020204" pitchFamily="34" charset="0"/>
              </a:rPr>
              <a:t>• </a:t>
            </a:r>
            <a:r>
              <a:rPr lang="en-US" sz="1600" dirty="0" err="1">
                <a:latin typeface="Source Sans Pro" panose="020B0503030403020204" pitchFamily="34" charset="0"/>
                <a:ea typeface="Source Sans Pro" panose="020B0503030403020204" pitchFamily="34" charset="0"/>
              </a:rPr>
              <a:t>MasterPacT</a:t>
            </a:r>
            <a:r>
              <a:rPr lang="en-US" sz="1600" dirty="0">
                <a:latin typeface="Source Sans Pro" panose="020B0503030403020204" pitchFamily="34" charset="0"/>
                <a:ea typeface="Source Sans Pro" panose="020B0503030403020204" pitchFamily="34" charset="0"/>
              </a:rPr>
              <a:t> DC </a:t>
            </a:r>
          </a:p>
          <a:p>
            <a:r>
              <a:rPr lang="en-US" sz="1600" dirty="0">
                <a:latin typeface="Source Sans Pro" panose="020B0503030403020204" pitchFamily="34" charset="0"/>
                <a:ea typeface="Source Sans Pro" panose="020B0503030403020204" pitchFamily="34" charset="0"/>
              </a:rPr>
              <a:t>• </a:t>
            </a:r>
            <a:r>
              <a:rPr lang="en-US" sz="1600" dirty="0" err="1">
                <a:latin typeface="Source Sans Pro" panose="020B0503030403020204" pitchFamily="34" charset="0"/>
                <a:ea typeface="Source Sans Pro" panose="020B0503030403020204" pitchFamily="34" charset="0"/>
              </a:rPr>
              <a:t>MasterPacT</a:t>
            </a:r>
            <a:r>
              <a:rPr lang="en-US" sz="1600" dirty="0">
                <a:latin typeface="Source Sans Pro" panose="020B0503030403020204" pitchFamily="34" charset="0"/>
                <a:ea typeface="Source Sans Pro" panose="020B0503030403020204" pitchFamily="34" charset="0"/>
              </a:rPr>
              <a:t> MTZ</a:t>
            </a:r>
          </a:p>
          <a:p>
            <a:r>
              <a:rPr lang="en-US" sz="1600" dirty="0">
                <a:latin typeface="Source Sans Pro" panose="020B0503030403020204" pitchFamily="34" charset="0"/>
                <a:ea typeface="Source Sans Pro" panose="020B0503030403020204" pitchFamily="34" charset="0"/>
              </a:rPr>
              <a:t>• </a:t>
            </a:r>
            <a:r>
              <a:rPr lang="en-US" sz="1600" dirty="0" err="1">
                <a:latin typeface="Source Sans Pro" panose="020B0503030403020204" pitchFamily="34" charset="0"/>
                <a:ea typeface="Source Sans Pro" panose="020B0503030403020204" pitchFamily="34" charset="0"/>
              </a:rPr>
              <a:t>MasterPacT</a:t>
            </a:r>
            <a:r>
              <a:rPr lang="en-US" sz="1600" dirty="0">
                <a:latin typeface="Source Sans Pro" panose="020B0503030403020204" pitchFamily="34" charset="0"/>
                <a:ea typeface="Source Sans Pro" panose="020B0503030403020204" pitchFamily="34" charset="0"/>
              </a:rPr>
              <a:t> NT and NW – UL/ANSI</a:t>
            </a:r>
          </a:p>
          <a:p>
            <a:r>
              <a:rPr lang="en-US" sz="1600" dirty="0">
                <a:latin typeface="Source Sans Pro" panose="020B0503030403020204" pitchFamily="34" charset="0"/>
                <a:ea typeface="Source Sans Pro" panose="020B0503030403020204" pitchFamily="34" charset="0"/>
              </a:rPr>
              <a:t>• Micrologic Trip Units</a:t>
            </a:r>
          </a:p>
          <a:p>
            <a:endParaRPr lang="en-US" dirty="0"/>
          </a:p>
        </p:txBody>
      </p:sp>
      <p:sp>
        <p:nvSpPr>
          <p:cNvPr id="5" name="TextBox 4">
            <a:extLst>
              <a:ext uri="{FF2B5EF4-FFF2-40B4-BE49-F238E27FC236}">
                <a16:creationId xmlns:a16="http://schemas.microsoft.com/office/drawing/2014/main" id="{4B254166-D58E-66A1-C24E-7E861106CD79}"/>
              </a:ext>
            </a:extLst>
          </p:cNvPr>
          <p:cNvSpPr txBox="1"/>
          <p:nvPr/>
        </p:nvSpPr>
        <p:spPr>
          <a:xfrm>
            <a:off x="715692" y="3477466"/>
            <a:ext cx="6341015" cy="323165"/>
          </a:xfrm>
          <a:prstGeom prst="rect">
            <a:avLst/>
          </a:prstGeom>
          <a:noFill/>
        </p:spPr>
        <p:txBody>
          <a:bodyPr wrap="square">
            <a:spAutoFit/>
          </a:bodyPr>
          <a:lstStyle/>
          <a:p>
            <a:pPr defTabSz="914400">
              <a:spcAft>
                <a:spcPts val="200"/>
              </a:spcAft>
              <a:buClr>
                <a:srgbClr val="C8102E"/>
              </a:buClr>
              <a:defRPr/>
            </a:pPr>
            <a:r>
              <a:rPr lang="en-US" sz="1500" b="1" dirty="0">
                <a:solidFill>
                  <a:srgbClr val="2D2D2D"/>
                </a:solidFill>
                <a:latin typeface="Source Sans Pro" panose="020B0503030403020204" pitchFamily="34" charset="0"/>
                <a:ea typeface="Source Sans Pro" panose="020B0503030403020204" pitchFamily="34" charset="0"/>
              </a:rPr>
              <a:t>Featured lineup with additional models available:</a:t>
            </a:r>
          </a:p>
        </p:txBody>
      </p:sp>
    </p:spTree>
    <p:extLst>
      <p:ext uri="{BB962C8B-B14F-4D97-AF65-F5344CB8AC3E}">
        <p14:creationId xmlns:p14="http://schemas.microsoft.com/office/powerpoint/2010/main" val="1729217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DABF4-DEFB-24AC-4256-30769043021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17A7D972-6C83-4F83-770F-06697150F6FF}"/>
              </a:ext>
            </a:extLst>
          </p:cNvPr>
          <p:cNvSpPr/>
          <p:nvPr/>
        </p:nvSpPr>
        <p:spPr>
          <a:xfrm>
            <a:off x="553113" y="1879238"/>
            <a:ext cx="6645477" cy="4043811"/>
          </a:xfrm>
          <a:prstGeom prst="rect">
            <a:avLst/>
          </a:prstGeom>
          <a:gradFill>
            <a:gsLst>
              <a:gs pos="0">
                <a:schemeClr val="bg1">
                  <a:lumMod val="95000"/>
                </a:schemeClr>
              </a:gs>
              <a:gs pos="26000">
                <a:schemeClr val="bg1">
                  <a:lumMod val="95000"/>
                </a:schemeClr>
              </a:gs>
              <a:gs pos="4500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9">
            <a:extLst>
              <a:ext uri="{FF2B5EF4-FFF2-40B4-BE49-F238E27FC236}">
                <a16:creationId xmlns:a16="http://schemas.microsoft.com/office/drawing/2014/main" id="{29E5C695-8E8C-62B8-CA15-EB7705F8AED9}"/>
              </a:ext>
            </a:extLst>
          </p:cNvPr>
          <p:cNvSpPr txBox="1">
            <a:spLocks/>
          </p:cNvSpPr>
          <p:nvPr/>
        </p:nvSpPr>
        <p:spPr>
          <a:xfrm>
            <a:off x="459658" y="1209316"/>
            <a:ext cx="4343798" cy="550352"/>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200" b="0" kern="1200">
                <a:solidFill>
                  <a:srgbClr val="2D2D2D"/>
                </a:solidFill>
                <a:latin typeface="Source Sans Pro Light" panose="020B0403030403020204" pitchFamily="34" charset="0"/>
                <a:ea typeface="Source Sans Pro Light" panose="020B04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2D2D2D"/>
                </a:solidFill>
                <a:effectLst/>
                <a:uLnTx/>
                <a:uFillTx/>
                <a:latin typeface="Source Sans Pro Light" panose="020B0403030403020204" pitchFamily="34" charset="0"/>
                <a:cs typeface="+mj-cs"/>
              </a:rPr>
              <a:t>ABB Breakers</a:t>
            </a:r>
          </a:p>
        </p:txBody>
      </p:sp>
      <p:pic>
        <p:nvPicPr>
          <p:cNvPr id="8" name="Picture 7">
            <a:extLst>
              <a:ext uri="{FF2B5EF4-FFF2-40B4-BE49-F238E27FC236}">
                <a16:creationId xmlns:a16="http://schemas.microsoft.com/office/drawing/2014/main" id="{998E19E0-2803-7449-0485-47CAD7F01D67}"/>
              </a:ext>
            </a:extLst>
          </p:cNvPr>
          <p:cNvPicPr>
            <a:picLocks noChangeAspect="1"/>
          </p:cNvPicPr>
          <p:nvPr/>
        </p:nvPicPr>
        <p:blipFill>
          <a:blip r:embed="rId3"/>
          <a:srcRect/>
          <a:stretch/>
        </p:blipFill>
        <p:spPr>
          <a:xfrm>
            <a:off x="297472" y="158935"/>
            <a:ext cx="1710717" cy="490976"/>
          </a:xfrm>
          <a:prstGeom prst="rect">
            <a:avLst/>
          </a:prstGeom>
        </p:spPr>
      </p:pic>
      <p:sp>
        <p:nvSpPr>
          <p:cNvPr id="14" name="TextBox 13">
            <a:extLst>
              <a:ext uri="{FF2B5EF4-FFF2-40B4-BE49-F238E27FC236}">
                <a16:creationId xmlns:a16="http://schemas.microsoft.com/office/drawing/2014/main" id="{B9076020-50D3-BB8B-CE47-A7570301DACD}"/>
              </a:ext>
            </a:extLst>
          </p:cNvPr>
          <p:cNvSpPr txBox="1"/>
          <p:nvPr/>
        </p:nvSpPr>
        <p:spPr>
          <a:xfrm>
            <a:off x="459658" y="867683"/>
            <a:ext cx="5894438" cy="341632"/>
          </a:xfrm>
          <a:prstGeom prst="rect">
            <a:avLst/>
          </a:prstGeom>
          <a:noFill/>
        </p:spPr>
        <p:txBody>
          <a:bodyPr wrap="square" lIns="91440" tIns="45720" rIns="91440" bIns="45720" anchor="t">
            <a:spAutoFit/>
          </a:bodyPr>
          <a:lstStyle/>
          <a:p>
            <a:pPr defTabSz="914400">
              <a:lnSpc>
                <a:spcPct val="90000"/>
              </a:lnSpc>
              <a:spcBef>
                <a:spcPct val="0"/>
              </a:spcBef>
              <a:defRPr/>
            </a:pPr>
            <a:r>
              <a:rPr lang="en-US" b="1" dirty="0">
                <a:solidFill>
                  <a:srgbClr val="C8102E"/>
                </a:solidFill>
                <a:latin typeface="Source Sans Pro" panose="020B0503030403020204" pitchFamily="34" charset="0"/>
                <a:ea typeface="Source Sans Pro" panose="020B0503030403020204" pitchFamily="34" charset="0"/>
                <a:cs typeface="+mj-cs"/>
              </a:rPr>
              <a:t>MCCB &amp; ACB PRODUCT INVENTORY </a:t>
            </a:r>
            <a:endParaRPr lang="en-US" dirty="0">
              <a:cs typeface="+mj-cs"/>
            </a:endParaRPr>
          </a:p>
        </p:txBody>
      </p:sp>
      <p:sp>
        <p:nvSpPr>
          <p:cNvPr id="7" name="Content Placeholder 11">
            <a:extLst>
              <a:ext uri="{FF2B5EF4-FFF2-40B4-BE49-F238E27FC236}">
                <a16:creationId xmlns:a16="http://schemas.microsoft.com/office/drawing/2014/main" id="{F8DB724E-F7E9-D854-3C55-A35179808F54}"/>
              </a:ext>
            </a:extLst>
          </p:cNvPr>
          <p:cNvSpPr txBox="1">
            <a:spLocks/>
          </p:cNvSpPr>
          <p:nvPr/>
        </p:nvSpPr>
        <p:spPr>
          <a:xfrm>
            <a:off x="541815" y="5157144"/>
            <a:ext cx="6933111" cy="436991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spcAft>
                <a:spcPts val="200"/>
              </a:spcAft>
              <a:buClr>
                <a:srgbClr val="C8102E"/>
              </a:buClr>
              <a:buNone/>
              <a:defRPr/>
            </a:pPr>
            <a:endParaRPr kumimoji="0" lang="en-US" sz="1500"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endParaRPr>
          </a:p>
        </p:txBody>
      </p:sp>
      <p:sp>
        <p:nvSpPr>
          <p:cNvPr id="2" name="TextBox 1">
            <a:extLst>
              <a:ext uri="{FF2B5EF4-FFF2-40B4-BE49-F238E27FC236}">
                <a16:creationId xmlns:a16="http://schemas.microsoft.com/office/drawing/2014/main" id="{0226D122-641A-660B-FB3F-9C4786536FB6}"/>
              </a:ext>
            </a:extLst>
          </p:cNvPr>
          <p:cNvSpPr txBox="1"/>
          <p:nvPr/>
        </p:nvSpPr>
        <p:spPr>
          <a:xfrm>
            <a:off x="4803456" y="59004"/>
            <a:ext cx="2671472" cy="480388"/>
          </a:xfrm>
          <a:prstGeom prst="rect">
            <a:avLst/>
          </a:prstGeom>
          <a:noFill/>
        </p:spPr>
        <p:txBody>
          <a:bodyPr wrap="square" lIns="0" tIns="0" rIns="0" bIns="0" rtlCol="0">
            <a:spAutoFit/>
          </a:bodyPr>
          <a:lstStyle/>
          <a:p>
            <a:pPr algn="r" defTabSz="914400">
              <a:lnSpc>
                <a:spcPts val="4300"/>
              </a:lnSpc>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cxnSp>
        <p:nvCxnSpPr>
          <p:cNvPr id="4" name="Straight Connector 3">
            <a:extLst>
              <a:ext uri="{FF2B5EF4-FFF2-40B4-BE49-F238E27FC236}">
                <a16:creationId xmlns:a16="http://schemas.microsoft.com/office/drawing/2014/main" id="{70A27330-0AEB-79AF-08A3-BBAFCA90F3EB}"/>
              </a:ext>
            </a:extLst>
          </p:cNvPr>
          <p:cNvCxnSpPr>
            <a:cxnSpLocks/>
          </p:cNvCxnSpPr>
          <p:nvPr/>
        </p:nvCxnSpPr>
        <p:spPr>
          <a:xfrm flipV="1">
            <a:off x="5187351" y="236058"/>
            <a:ext cx="117928" cy="336731"/>
          </a:xfrm>
          <a:prstGeom prst="line">
            <a:avLst/>
          </a:prstGeom>
          <a:noFill/>
          <a:ln w="28575" cap="rnd" cmpd="sng" algn="ctr">
            <a:solidFill>
              <a:srgbClr val="C8102E"/>
            </a:solidFill>
            <a:prstDash val="solid"/>
            <a:round/>
          </a:ln>
          <a:effectLst/>
        </p:spPr>
      </p:cxnSp>
      <p:pic>
        <p:nvPicPr>
          <p:cNvPr id="11" name="Picture 10" descr="Several electrical devices&#10;&#10;AI-generated content may be incorrect.">
            <a:extLst>
              <a:ext uri="{FF2B5EF4-FFF2-40B4-BE49-F238E27FC236}">
                <a16:creationId xmlns:a16="http://schemas.microsoft.com/office/drawing/2014/main" id="{31D0A16F-9952-B961-A4F3-E28BCB930A67}"/>
              </a:ext>
            </a:extLst>
          </p:cNvPr>
          <p:cNvPicPr>
            <a:picLocks noChangeAspect="1"/>
          </p:cNvPicPr>
          <p:nvPr/>
        </p:nvPicPr>
        <p:blipFill>
          <a:blip r:embed="rId4"/>
          <a:stretch>
            <a:fillRect/>
          </a:stretch>
        </p:blipFill>
        <p:spPr>
          <a:xfrm>
            <a:off x="567106" y="6656589"/>
            <a:ext cx="3267586" cy="2488162"/>
          </a:xfrm>
          <a:prstGeom prst="rect">
            <a:avLst/>
          </a:prstGeom>
        </p:spPr>
      </p:pic>
      <p:pic>
        <p:nvPicPr>
          <p:cNvPr id="13" name="Picture 12" descr="A black background with a black square&#10;&#10;AI-generated content may be incorrect.">
            <a:extLst>
              <a:ext uri="{FF2B5EF4-FFF2-40B4-BE49-F238E27FC236}">
                <a16:creationId xmlns:a16="http://schemas.microsoft.com/office/drawing/2014/main" id="{DCB00E09-E3BE-0700-3666-9F2676932023}"/>
              </a:ext>
            </a:extLst>
          </p:cNvPr>
          <p:cNvPicPr>
            <a:picLocks noChangeAspect="1"/>
          </p:cNvPicPr>
          <p:nvPr/>
        </p:nvPicPr>
        <p:blipFill>
          <a:blip r:embed="rId5"/>
          <a:srcRect l="36179" r="29992"/>
          <a:stretch>
            <a:fillRect/>
          </a:stretch>
        </p:blipFill>
        <p:spPr>
          <a:xfrm>
            <a:off x="6013893" y="9060445"/>
            <a:ext cx="1231446" cy="846961"/>
          </a:xfrm>
          <a:prstGeom prst="rect">
            <a:avLst/>
          </a:prstGeom>
        </p:spPr>
      </p:pic>
      <p:pic>
        <p:nvPicPr>
          <p:cNvPr id="10" name="Picture 9" descr="Several electrical devices with switches&#10;&#10;AI-generated content may be incorrect.">
            <a:extLst>
              <a:ext uri="{FF2B5EF4-FFF2-40B4-BE49-F238E27FC236}">
                <a16:creationId xmlns:a16="http://schemas.microsoft.com/office/drawing/2014/main" id="{3E651CF3-28D5-D300-A032-0A48D7B63D91}"/>
              </a:ext>
            </a:extLst>
          </p:cNvPr>
          <p:cNvPicPr>
            <a:picLocks noChangeAspect="1"/>
          </p:cNvPicPr>
          <p:nvPr/>
        </p:nvPicPr>
        <p:blipFill>
          <a:blip r:embed="rId6"/>
          <a:stretch>
            <a:fillRect/>
          </a:stretch>
        </p:blipFill>
        <p:spPr>
          <a:xfrm>
            <a:off x="3825686" y="5923050"/>
            <a:ext cx="3419653" cy="2461006"/>
          </a:xfrm>
          <a:prstGeom prst="rect">
            <a:avLst/>
          </a:prstGeom>
        </p:spPr>
      </p:pic>
      <p:sp>
        <p:nvSpPr>
          <p:cNvPr id="12" name="TextBox 11">
            <a:extLst>
              <a:ext uri="{FF2B5EF4-FFF2-40B4-BE49-F238E27FC236}">
                <a16:creationId xmlns:a16="http://schemas.microsoft.com/office/drawing/2014/main" id="{FA7BC523-8F3C-F9D5-E2AF-D45525A68447}"/>
              </a:ext>
            </a:extLst>
          </p:cNvPr>
          <p:cNvSpPr txBox="1"/>
          <p:nvPr/>
        </p:nvSpPr>
        <p:spPr>
          <a:xfrm>
            <a:off x="825042" y="3641420"/>
            <a:ext cx="2581835" cy="3354765"/>
          </a:xfrm>
          <a:prstGeom prst="rect">
            <a:avLst/>
          </a:prstGeom>
          <a:noFill/>
        </p:spPr>
        <p:txBody>
          <a:bodyPr wrap="square" rtlCol="0">
            <a:spAutoFit/>
          </a:bodyPr>
          <a:lstStyle/>
          <a:p>
            <a:r>
              <a:rPr lang="en-US" sz="1600" b="1" u="sng" dirty="0">
                <a:latin typeface="Source Sans Pro" panose="020B0503030403020204" pitchFamily="34" charset="0"/>
                <a:ea typeface="Source Sans Pro" panose="020B0503030403020204" pitchFamily="34" charset="0"/>
              </a:rPr>
              <a:t>MCCBs</a:t>
            </a:r>
          </a:p>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SACE® </a:t>
            </a:r>
            <a:r>
              <a:rPr lang="en-US" sz="1600" dirty="0" err="1">
                <a:latin typeface="Source Sans Pro" panose="020B0503030403020204" pitchFamily="34" charset="0"/>
                <a:ea typeface="Source Sans Pro" panose="020B0503030403020204" pitchFamily="34" charset="0"/>
              </a:rPr>
              <a:t>Tmax</a:t>
            </a:r>
            <a:r>
              <a:rPr lang="en-US" sz="1600" dirty="0">
                <a:latin typeface="Source Sans Pro" panose="020B0503030403020204" pitchFamily="34" charset="0"/>
                <a:ea typeface="Source Sans Pro" panose="020B0503030403020204" pitchFamily="34" charset="0"/>
              </a:rPr>
              <a:t>® XT </a:t>
            </a:r>
          </a:p>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SACE® </a:t>
            </a:r>
            <a:r>
              <a:rPr lang="en-US" sz="1600" dirty="0" err="1">
                <a:latin typeface="Source Sans Pro" panose="020B0503030403020204" pitchFamily="34" charset="0"/>
                <a:ea typeface="Source Sans Pro" panose="020B0503030403020204" pitchFamily="34" charset="0"/>
              </a:rPr>
              <a:t>Tmax</a:t>
            </a:r>
            <a:r>
              <a:rPr lang="en-US" sz="1600" dirty="0">
                <a:latin typeface="Source Sans Pro" panose="020B0503030403020204" pitchFamily="34" charset="0"/>
                <a:ea typeface="Source Sans Pro" panose="020B0503030403020204" pitchFamily="34" charset="0"/>
              </a:rPr>
              <a:t>® T</a:t>
            </a:r>
          </a:p>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SACE® FORMULA</a:t>
            </a:r>
          </a:p>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Record Plus</a:t>
            </a:r>
          </a:p>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TEY Lighting Panel Circuit Breakers</a:t>
            </a:r>
          </a:p>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Thermal Magnetic E150</a:t>
            </a:r>
          </a:p>
          <a:p>
            <a:pPr marL="285750" indent="-285750">
              <a:buFont typeface="Arial" panose="020B0604020202020204" pitchFamily="34" charset="0"/>
              <a:buChar char="•"/>
            </a:pPr>
            <a:r>
              <a:rPr lang="en-US" sz="1600" dirty="0" err="1">
                <a:latin typeface="Source Sans Pro" panose="020B0503030403020204" pitchFamily="34" charset="0"/>
                <a:ea typeface="Source Sans Pro" panose="020B0503030403020204" pitchFamily="34" charset="0"/>
              </a:rPr>
              <a:t>ProLine</a:t>
            </a:r>
            <a:r>
              <a:rPr lang="en-US" sz="1600" dirty="0">
                <a:latin typeface="Source Sans Pro" panose="020B0503030403020204" pitchFamily="34" charset="0"/>
                <a:ea typeface="Source Sans Pro" panose="020B0503030403020204" pitchFamily="34" charset="0"/>
              </a:rPr>
              <a:t> Circuit Breaker</a:t>
            </a:r>
          </a:p>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Q-Line Miniature Circuit Breakers</a:t>
            </a:r>
          </a:p>
          <a:p>
            <a:endParaRPr lang="en-US" dirty="0"/>
          </a:p>
          <a:p>
            <a:endParaRPr lang="en-US" dirty="0"/>
          </a:p>
        </p:txBody>
      </p:sp>
      <p:sp>
        <p:nvSpPr>
          <p:cNvPr id="17" name="Content Placeholder 11">
            <a:extLst>
              <a:ext uri="{FF2B5EF4-FFF2-40B4-BE49-F238E27FC236}">
                <a16:creationId xmlns:a16="http://schemas.microsoft.com/office/drawing/2014/main" id="{E559929C-5932-67C9-43A5-4A2567FF716D}"/>
              </a:ext>
            </a:extLst>
          </p:cNvPr>
          <p:cNvSpPr txBox="1">
            <a:spLocks/>
          </p:cNvSpPr>
          <p:nvPr/>
        </p:nvSpPr>
        <p:spPr>
          <a:xfrm>
            <a:off x="706712" y="2007184"/>
            <a:ext cx="6184508" cy="124834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200"/>
              </a:spcAft>
              <a:buClr>
                <a:srgbClr val="C8102E"/>
              </a:buClr>
              <a:buNone/>
              <a:defRPr/>
            </a:pPr>
            <a:r>
              <a:rPr lang="en-US" sz="1500" dirty="0">
                <a:latin typeface="Source Sans Pro" panose="020B0503030403020204" pitchFamily="34" charset="0"/>
                <a:ea typeface="Source Sans Pro" panose="020B0503030403020204" pitchFamily="34" charset="0"/>
              </a:rPr>
              <a:t>Power Design is the top load center builder for ABB in the U.S., and one of ABB’s leading national OEMs. With millions of dollars in ABB breaker and metering inventory dedicated to our switchboard builds, we offer a wide range of reliable MCCBs and ACBs designed to support demanding commercial power needs.</a:t>
            </a:r>
          </a:p>
          <a:p>
            <a:pPr marL="0" lvl="0" indent="0" algn="just">
              <a:spcBef>
                <a:spcPts val="0"/>
              </a:spcBef>
              <a:spcAft>
                <a:spcPts val="200"/>
              </a:spcAft>
              <a:buClr>
                <a:srgbClr val="C8102E"/>
              </a:buClr>
              <a:buNone/>
              <a:defRPr/>
            </a:pPr>
            <a:endParaRPr kumimoji="0" lang="en-US" sz="1500" b="1" u="none" strike="noStrike" kern="1200" cap="none" spc="0" normalizeH="0" baseline="0" noProof="0" dirty="0">
              <a:ln>
                <a:noFill/>
              </a:ln>
              <a:solidFill>
                <a:srgbClr val="2D2D2D"/>
              </a:solidFill>
              <a:effectLst/>
              <a:uLnTx/>
              <a:uFillTx/>
              <a:latin typeface="Source Sans Pro SemiBold" panose="020B0503030403020204" pitchFamily="34" charset="0"/>
              <a:ea typeface="Source Sans Pro SemiBold" panose="020B0503030403020204" pitchFamily="34" charset="0"/>
            </a:endParaRPr>
          </a:p>
        </p:txBody>
      </p:sp>
      <p:sp>
        <p:nvSpPr>
          <p:cNvPr id="18" name="TextBox 17">
            <a:extLst>
              <a:ext uri="{FF2B5EF4-FFF2-40B4-BE49-F238E27FC236}">
                <a16:creationId xmlns:a16="http://schemas.microsoft.com/office/drawing/2014/main" id="{C5E75657-1A7D-B690-F455-B47536592001}"/>
              </a:ext>
            </a:extLst>
          </p:cNvPr>
          <p:cNvSpPr txBox="1"/>
          <p:nvPr/>
        </p:nvSpPr>
        <p:spPr>
          <a:xfrm>
            <a:off x="3759671" y="3641420"/>
            <a:ext cx="2440244" cy="861774"/>
          </a:xfrm>
          <a:prstGeom prst="rect">
            <a:avLst/>
          </a:prstGeom>
          <a:noFill/>
        </p:spPr>
        <p:txBody>
          <a:bodyPr wrap="square" rtlCol="0">
            <a:spAutoFit/>
          </a:bodyPr>
          <a:lstStyle/>
          <a:p>
            <a:r>
              <a:rPr lang="en-US" sz="1600" b="1" u="sng" dirty="0">
                <a:latin typeface="Source Sans Pro" panose="020B0503030403020204" pitchFamily="34" charset="0"/>
                <a:ea typeface="Source Sans Pro" panose="020B0503030403020204" pitchFamily="34" charset="0"/>
              </a:rPr>
              <a:t>ACBs</a:t>
            </a:r>
          </a:p>
          <a:p>
            <a:r>
              <a:rPr lang="en-US" sz="1600" dirty="0">
                <a:latin typeface="Source Sans Pro" panose="020B0503030403020204" pitchFamily="34" charset="0"/>
                <a:ea typeface="Source Sans Pro" panose="020B0503030403020204" pitchFamily="34" charset="0"/>
              </a:rPr>
              <a:t>• SACE® Emax 2 </a:t>
            </a:r>
          </a:p>
          <a:p>
            <a:endParaRPr lang="en-US" dirty="0"/>
          </a:p>
        </p:txBody>
      </p:sp>
      <p:sp>
        <p:nvSpPr>
          <p:cNvPr id="5" name="TextBox 4">
            <a:extLst>
              <a:ext uri="{FF2B5EF4-FFF2-40B4-BE49-F238E27FC236}">
                <a16:creationId xmlns:a16="http://schemas.microsoft.com/office/drawing/2014/main" id="{9998C4A8-6947-0F1C-ED00-235C51348725}"/>
              </a:ext>
            </a:extLst>
          </p:cNvPr>
          <p:cNvSpPr txBox="1"/>
          <p:nvPr/>
        </p:nvSpPr>
        <p:spPr>
          <a:xfrm>
            <a:off x="721364" y="3166708"/>
            <a:ext cx="6477226" cy="323165"/>
          </a:xfrm>
          <a:prstGeom prst="rect">
            <a:avLst/>
          </a:prstGeom>
          <a:noFill/>
        </p:spPr>
        <p:txBody>
          <a:bodyPr wrap="square">
            <a:spAutoFit/>
          </a:bodyPr>
          <a:lstStyle/>
          <a:p>
            <a:pPr defTabSz="914400">
              <a:spcAft>
                <a:spcPts val="200"/>
              </a:spcAft>
              <a:buClr>
                <a:srgbClr val="C8102E"/>
              </a:buClr>
              <a:defRPr/>
            </a:pPr>
            <a:r>
              <a:rPr lang="en-US" sz="1500" b="1" dirty="0">
                <a:solidFill>
                  <a:srgbClr val="2D2D2D"/>
                </a:solidFill>
                <a:latin typeface="Source Sans Pro" panose="020B0503030403020204" pitchFamily="34" charset="0"/>
                <a:ea typeface="Source Sans Pro" panose="020B0503030403020204" pitchFamily="34" charset="0"/>
              </a:rPr>
              <a:t>Featured lineup with additional models available:</a:t>
            </a:r>
          </a:p>
        </p:txBody>
      </p:sp>
    </p:spTree>
    <p:extLst>
      <p:ext uri="{BB962C8B-B14F-4D97-AF65-F5344CB8AC3E}">
        <p14:creationId xmlns:p14="http://schemas.microsoft.com/office/powerpoint/2010/main" val="2955254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DB3933-7757-10DA-3A54-713F3BBFDA52}"/>
              </a:ext>
            </a:extLst>
          </p:cNvPr>
          <p:cNvSpPr/>
          <p:nvPr/>
        </p:nvSpPr>
        <p:spPr>
          <a:xfrm>
            <a:off x="155448" y="8175009"/>
            <a:ext cx="7487392" cy="1709550"/>
          </a:xfrm>
          <a:prstGeom prst="rect">
            <a:avLst/>
          </a:prstGeom>
          <a:gradFill>
            <a:gsLst>
              <a:gs pos="0">
                <a:schemeClr val="bg1">
                  <a:lumMod val="95000"/>
                </a:schemeClr>
              </a:gs>
              <a:gs pos="25000">
                <a:schemeClr val="bg1">
                  <a:lumMod val="95000"/>
                </a:schemeClr>
              </a:gs>
              <a:gs pos="7700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11">
            <a:extLst>
              <a:ext uri="{FF2B5EF4-FFF2-40B4-BE49-F238E27FC236}">
                <a16:creationId xmlns:a16="http://schemas.microsoft.com/office/drawing/2014/main" id="{AB185029-44F3-96EC-7108-7263237CCCD4}"/>
              </a:ext>
            </a:extLst>
          </p:cNvPr>
          <p:cNvSpPr txBox="1">
            <a:spLocks/>
          </p:cNvSpPr>
          <p:nvPr/>
        </p:nvSpPr>
        <p:spPr>
          <a:xfrm>
            <a:off x="459659" y="2071124"/>
            <a:ext cx="7015269" cy="533422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200"/>
              </a:spcAft>
              <a:buClr>
                <a:srgbClr val="C8102E"/>
              </a:buClr>
              <a:buSzTx/>
              <a:buFontTx/>
              <a:buNone/>
              <a:tabLst/>
              <a:defRPr/>
            </a:pPr>
            <a:r>
              <a:rPr lang="en-US" sz="1400" b="1" dirty="0">
                <a:latin typeface="Source Sans Pro" panose="020B0503030403020204" pitchFamily="34" charset="0"/>
                <a:ea typeface="Source Sans Pro" panose="020B0503030403020204" pitchFamily="34" charset="0"/>
              </a:rPr>
              <a:t>Molded Case Circuit Breaker</a:t>
            </a:r>
            <a:endParaRPr kumimoji="0" lang="en-US" sz="1400" b="1" i="0"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cs typeface="+mn-cs"/>
            </a:endParaRPr>
          </a:p>
          <a:p>
            <a:pPr marL="0" indent="0">
              <a:spcBef>
                <a:spcPts val="0"/>
              </a:spcBef>
              <a:spcAft>
                <a:spcPts val="200"/>
              </a:spcAft>
              <a:buClr>
                <a:srgbClr val="C8102E"/>
              </a:buClr>
              <a:buNone/>
              <a:defRPr/>
            </a:pPr>
            <a:r>
              <a:rPr lang="en-US" sz="1200" dirty="0"/>
              <a:t>Assembled with a switch and trip structure into an insulated container, the breaker can switch on and off an electric circuit with currents either manually or through electrical operation. The device automatically disconnects electrical currents in cases of abnormal conditions such as overloads and short circuits.</a:t>
            </a:r>
          </a:p>
          <a:p>
            <a:pPr marL="0" indent="0">
              <a:spcBef>
                <a:spcPts val="0"/>
              </a:spcBef>
              <a:spcAft>
                <a:spcPts val="200"/>
              </a:spcAft>
              <a:buClr>
                <a:srgbClr val="C8102E"/>
              </a:buClr>
              <a:buNone/>
              <a:defRPr/>
            </a:pPr>
            <a:endParaRPr lang="en-US" sz="1200" dirty="0"/>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400" b="1"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rPr>
              <a:t>Framing</a:t>
            </a:r>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The frames of PD-UL891 switchboards are designed as a solid structure. Individual switchboard sections are built from formed steel channels, then secured together with thread-rolling screws. The frames are firmly fixed to base channel. When base channel is applied, the warp of the frame can be minimized, and the internal parts can be supported stably.</a:t>
            </a:r>
          </a:p>
          <a:p>
            <a:pPr marL="0" marR="0" lvl="0" indent="0" algn="l" defTabSz="914400" rtl="0" eaLnBrk="1" fontAlgn="auto" latinLnBrk="0" hangingPunct="1">
              <a:lnSpc>
                <a:spcPct val="100000"/>
              </a:lnSpc>
              <a:spcBef>
                <a:spcPts val="0"/>
              </a:spcBef>
              <a:spcAft>
                <a:spcPts val="200"/>
              </a:spcAft>
              <a:buClr>
                <a:srgbClr val="C8102E"/>
              </a:buClr>
              <a:buSzTx/>
              <a:buNone/>
              <a:tabLst/>
              <a:defRPr/>
            </a:pPr>
            <a:endParaRPr lang="en-US" sz="1200" dirty="0"/>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400" b="1"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rPr>
              <a:t>Door and Cover</a:t>
            </a:r>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For stronger structure, all covers and doors are made of formed steel. Also, the removable plates with formed edges cover the back and all covers are fixed with slot/hex head thread rolling screws.</a:t>
            </a:r>
          </a:p>
          <a:p>
            <a:pPr marL="0" marR="0" lvl="0" indent="0" algn="l" defTabSz="914400" rtl="0" eaLnBrk="1" fontAlgn="auto" latinLnBrk="0" hangingPunct="1">
              <a:lnSpc>
                <a:spcPct val="100000"/>
              </a:lnSpc>
              <a:spcBef>
                <a:spcPts val="0"/>
              </a:spcBef>
              <a:spcAft>
                <a:spcPts val="200"/>
              </a:spcAft>
              <a:buClr>
                <a:srgbClr val="C8102E"/>
              </a:buClr>
              <a:buSzTx/>
              <a:buNone/>
              <a:tabLst/>
              <a:defRPr/>
            </a:pPr>
            <a:endParaRPr lang="en-US" sz="1200" dirty="0"/>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400" b="1"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rPr>
              <a:t>Enclosure</a:t>
            </a:r>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PD-UL891 switchboards are available in NEMA Type 1 indoor enclosures.</a:t>
            </a:r>
          </a:p>
        </p:txBody>
      </p:sp>
      <p:sp>
        <p:nvSpPr>
          <p:cNvPr id="6" name="Title 9">
            <a:extLst>
              <a:ext uri="{FF2B5EF4-FFF2-40B4-BE49-F238E27FC236}">
                <a16:creationId xmlns:a16="http://schemas.microsoft.com/office/drawing/2014/main" id="{EDAA0E29-7439-6CAB-14DD-BD7681BB33A9}"/>
              </a:ext>
            </a:extLst>
          </p:cNvPr>
          <p:cNvSpPr txBox="1">
            <a:spLocks/>
          </p:cNvSpPr>
          <p:nvPr/>
        </p:nvSpPr>
        <p:spPr>
          <a:xfrm>
            <a:off x="459658" y="1430020"/>
            <a:ext cx="7554196" cy="1223027"/>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200" b="0" kern="1200">
                <a:solidFill>
                  <a:srgbClr val="2D2D2D"/>
                </a:solidFill>
                <a:latin typeface="Source Sans Pro Light" panose="020B0403030403020204" pitchFamily="34" charset="0"/>
                <a:ea typeface="Source Sans Pro Light" panose="020B04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2D2D2D"/>
                </a:solidFill>
                <a:effectLst/>
                <a:uLnTx/>
                <a:uFillTx/>
                <a:latin typeface="Source Sans Pro Light" panose="020B0403030403020204" pitchFamily="34" charset="0"/>
                <a:cs typeface="+mj-cs"/>
              </a:rPr>
              <a:t>Additional Structure Features </a:t>
            </a:r>
          </a:p>
        </p:txBody>
      </p:sp>
      <p:pic>
        <p:nvPicPr>
          <p:cNvPr id="8" name="Picture 7">
            <a:extLst>
              <a:ext uri="{FF2B5EF4-FFF2-40B4-BE49-F238E27FC236}">
                <a16:creationId xmlns:a16="http://schemas.microsoft.com/office/drawing/2014/main" id="{1C856773-CC3A-3E4F-99A4-1E3BB9833AC1}"/>
              </a:ext>
            </a:extLst>
          </p:cNvPr>
          <p:cNvPicPr>
            <a:picLocks noChangeAspect="1"/>
          </p:cNvPicPr>
          <p:nvPr/>
        </p:nvPicPr>
        <p:blipFill>
          <a:blip r:embed="rId2"/>
          <a:srcRect/>
          <a:stretch/>
        </p:blipFill>
        <p:spPr>
          <a:xfrm>
            <a:off x="297472" y="158935"/>
            <a:ext cx="1710717" cy="490976"/>
          </a:xfrm>
          <a:prstGeom prst="rect">
            <a:avLst/>
          </a:prstGeom>
        </p:spPr>
      </p:pic>
      <p:sp>
        <p:nvSpPr>
          <p:cNvPr id="14" name="TextBox 13">
            <a:extLst>
              <a:ext uri="{FF2B5EF4-FFF2-40B4-BE49-F238E27FC236}">
                <a16:creationId xmlns:a16="http://schemas.microsoft.com/office/drawing/2014/main" id="{3D55FEFD-E88A-800A-F06D-973810AEFCAA}"/>
              </a:ext>
            </a:extLst>
          </p:cNvPr>
          <p:cNvSpPr txBox="1"/>
          <p:nvPr/>
        </p:nvSpPr>
        <p:spPr>
          <a:xfrm>
            <a:off x="459658" y="1088388"/>
            <a:ext cx="5894438" cy="341632"/>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u="none" strike="noStrike" kern="1200" cap="none" spc="0" normalizeH="0" baseline="0" noProof="0" dirty="0">
                <a:ln>
                  <a:noFill/>
                </a:ln>
                <a:solidFill>
                  <a:srgbClr val="C8102E"/>
                </a:solidFill>
                <a:effectLst/>
                <a:uLnTx/>
                <a:uFillTx/>
                <a:latin typeface="Source Sans Pro" panose="020B0503030403020204" pitchFamily="34" charset="0"/>
                <a:ea typeface="Source Sans Pro" panose="020B0503030403020204" pitchFamily="34" charset="0"/>
                <a:cs typeface="+mj-cs"/>
              </a:rPr>
              <a:t>PD-UL 891 SWITCHBOARD</a:t>
            </a:r>
          </a:p>
        </p:txBody>
      </p:sp>
      <p:sp>
        <p:nvSpPr>
          <p:cNvPr id="2" name="Content Placeholder 11">
            <a:extLst>
              <a:ext uri="{FF2B5EF4-FFF2-40B4-BE49-F238E27FC236}">
                <a16:creationId xmlns:a16="http://schemas.microsoft.com/office/drawing/2014/main" id="{80F7D0D7-F850-3E6E-8AB8-CCF26B2143D9}"/>
              </a:ext>
            </a:extLst>
          </p:cNvPr>
          <p:cNvSpPr txBox="1">
            <a:spLocks/>
          </p:cNvSpPr>
          <p:nvPr/>
        </p:nvSpPr>
        <p:spPr>
          <a:xfrm>
            <a:off x="459659" y="5736689"/>
            <a:ext cx="4004918" cy="3296522"/>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400" b="1"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rPr>
              <a:t>Cable Compartment</a:t>
            </a:r>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Cable compartments are designed with enough wire-bending space to facilitate cable termination and installation. For cable operations, a workspace considering the radius of curvature of the cable is required.</a:t>
            </a:r>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   Designs for cable, bus duct riser, cable bus, cable duct, </a:t>
            </a:r>
            <a:b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b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     and transformer connections</a:t>
            </a:r>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   Secure front access with completely isolated control </a:t>
            </a:r>
            <a:b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b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     and communication wiring sections</a:t>
            </a:r>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   Booth structure enabling future installation and expansion </a:t>
            </a:r>
            <a:b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b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     of additional equipment</a:t>
            </a:r>
          </a:p>
        </p:txBody>
      </p:sp>
      <p:pic>
        <p:nvPicPr>
          <p:cNvPr id="4" name="Picture 3">
            <a:extLst>
              <a:ext uri="{FF2B5EF4-FFF2-40B4-BE49-F238E27FC236}">
                <a16:creationId xmlns:a16="http://schemas.microsoft.com/office/drawing/2014/main" id="{A3D3A63E-7BFC-DA7F-F907-DCACA38CDC7D}"/>
              </a:ext>
            </a:extLst>
          </p:cNvPr>
          <p:cNvPicPr>
            <a:picLocks noChangeAspect="1"/>
          </p:cNvPicPr>
          <p:nvPr/>
        </p:nvPicPr>
        <p:blipFill>
          <a:blip r:embed="rId3"/>
          <a:srcRect t="3548" b="3548"/>
          <a:stretch/>
        </p:blipFill>
        <p:spPr>
          <a:xfrm>
            <a:off x="4524468" y="4965670"/>
            <a:ext cx="3659256" cy="4996393"/>
          </a:xfrm>
          <a:prstGeom prst="rect">
            <a:avLst/>
          </a:prstGeom>
          <a:ln>
            <a:noFill/>
          </a:ln>
        </p:spPr>
      </p:pic>
      <p:sp>
        <p:nvSpPr>
          <p:cNvPr id="3" name="TextBox 2">
            <a:extLst>
              <a:ext uri="{FF2B5EF4-FFF2-40B4-BE49-F238E27FC236}">
                <a16:creationId xmlns:a16="http://schemas.microsoft.com/office/drawing/2014/main" id="{BED22BA6-210D-7EC8-651B-40A85155DE4F}"/>
              </a:ext>
            </a:extLst>
          </p:cNvPr>
          <p:cNvSpPr txBox="1"/>
          <p:nvPr/>
        </p:nvSpPr>
        <p:spPr>
          <a:xfrm>
            <a:off x="4803456" y="59004"/>
            <a:ext cx="2671472" cy="480388"/>
          </a:xfrm>
          <a:prstGeom prst="rect">
            <a:avLst/>
          </a:prstGeom>
          <a:noFill/>
        </p:spPr>
        <p:txBody>
          <a:bodyPr wrap="square" lIns="0" tIns="0" rIns="0" bIns="0" rtlCol="0">
            <a:spAutoFit/>
          </a:bodyPr>
          <a:lstStyle/>
          <a:p>
            <a:pPr algn="r" defTabSz="914400">
              <a:lnSpc>
                <a:spcPts val="4300"/>
              </a:lnSpc>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cxnSp>
        <p:nvCxnSpPr>
          <p:cNvPr id="7" name="Straight Connector 6">
            <a:extLst>
              <a:ext uri="{FF2B5EF4-FFF2-40B4-BE49-F238E27FC236}">
                <a16:creationId xmlns:a16="http://schemas.microsoft.com/office/drawing/2014/main" id="{F406B5D3-7EA1-20B9-FD17-BA9CDCD3D436}"/>
              </a:ext>
            </a:extLst>
          </p:cNvPr>
          <p:cNvCxnSpPr>
            <a:cxnSpLocks/>
          </p:cNvCxnSpPr>
          <p:nvPr/>
        </p:nvCxnSpPr>
        <p:spPr>
          <a:xfrm flipV="1">
            <a:off x="5187351" y="236058"/>
            <a:ext cx="117928" cy="336731"/>
          </a:xfrm>
          <a:prstGeom prst="line">
            <a:avLst/>
          </a:prstGeom>
          <a:noFill/>
          <a:ln w="28575" cap="rnd" cmpd="sng" algn="ctr">
            <a:solidFill>
              <a:srgbClr val="C8102E"/>
            </a:solidFill>
            <a:prstDash val="solid"/>
            <a:round/>
          </a:ln>
          <a:effectLst/>
        </p:spPr>
      </p:cxnSp>
    </p:spTree>
    <p:extLst>
      <p:ext uri="{BB962C8B-B14F-4D97-AF65-F5344CB8AC3E}">
        <p14:creationId xmlns:p14="http://schemas.microsoft.com/office/powerpoint/2010/main" val="827774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5F7C49-72F5-7E47-B3E9-E6A4051A14F6}"/>
              </a:ext>
            </a:extLst>
          </p:cNvPr>
          <p:cNvSpPr/>
          <p:nvPr/>
        </p:nvSpPr>
        <p:spPr>
          <a:xfrm>
            <a:off x="155448" y="7487343"/>
            <a:ext cx="7487392" cy="2397216"/>
          </a:xfrm>
          <a:prstGeom prst="rect">
            <a:avLst/>
          </a:prstGeom>
          <a:gradFill>
            <a:gsLst>
              <a:gs pos="0">
                <a:schemeClr val="bg1">
                  <a:lumMod val="95000"/>
                </a:schemeClr>
              </a:gs>
              <a:gs pos="26000">
                <a:schemeClr val="bg1">
                  <a:lumMod val="95000"/>
                </a:schemeClr>
              </a:gs>
              <a:gs pos="4500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11">
            <a:extLst>
              <a:ext uri="{FF2B5EF4-FFF2-40B4-BE49-F238E27FC236}">
                <a16:creationId xmlns:a16="http://schemas.microsoft.com/office/drawing/2014/main" id="{AB185029-44F3-96EC-7108-7263237CCCD4}"/>
              </a:ext>
            </a:extLst>
          </p:cNvPr>
          <p:cNvSpPr txBox="1">
            <a:spLocks/>
          </p:cNvSpPr>
          <p:nvPr/>
        </p:nvSpPr>
        <p:spPr>
          <a:xfrm>
            <a:off x="459659" y="2071124"/>
            <a:ext cx="7015269" cy="5671587"/>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5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The bus is installed in the rear section of the switchboard. All 1000A sq in bolted copper bus is provided as UL891standard. The busbar is silver-plated electrolytic copper.</a:t>
            </a:r>
          </a:p>
          <a:p>
            <a:pPr marL="0" marR="0" lvl="0" indent="0" algn="l" defTabSz="914400" rtl="0" eaLnBrk="1" fontAlgn="auto" latinLnBrk="0" hangingPunct="1">
              <a:lnSpc>
                <a:spcPct val="100000"/>
              </a:lnSpc>
              <a:spcBef>
                <a:spcPts val="0"/>
              </a:spcBef>
              <a:spcAft>
                <a:spcPts val="200"/>
              </a:spcAft>
              <a:buClr>
                <a:srgbClr val="C8102E"/>
              </a:buClr>
              <a:buSzTx/>
              <a:buNone/>
              <a:tabLst/>
              <a:defRPr/>
            </a:pPr>
            <a:endPar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endParaRPr>
          </a:p>
          <a:p>
            <a:pPr marL="0" indent="0">
              <a:spcBef>
                <a:spcPts val="0"/>
              </a:spcBef>
              <a:spcAft>
                <a:spcPts val="200"/>
              </a:spcAft>
              <a:buClr>
                <a:srgbClr val="C8102E"/>
              </a:buClr>
              <a:buNone/>
              <a:defRPr/>
            </a:pPr>
            <a:r>
              <a:rPr kumimoji="0" lang="en-US" sz="1400" b="1"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rPr>
              <a:t>Main and Vertical Bus</a:t>
            </a:r>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The Main Bus ratings are 2000, 2500, 3200, 4000, 5000, and 6000A with short circuit current rated up to 100kA in all types. The Vertical bus ratings are also 2000, 2500, 3200, 4000, 5000, and 6000A with short circuit current rated up to 100kA.</a:t>
            </a:r>
          </a:p>
          <a:p>
            <a:pPr marL="0" marR="0" lvl="0" indent="0" algn="l" defTabSz="914400" rtl="0" eaLnBrk="1" fontAlgn="auto" latinLnBrk="0" hangingPunct="1">
              <a:lnSpc>
                <a:spcPct val="100000"/>
              </a:lnSpc>
              <a:spcBef>
                <a:spcPts val="0"/>
              </a:spcBef>
              <a:spcAft>
                <a:spcPts val="200"/>
              </a:spcAft>
              <a:buClr>
                <a:srgbClr val="C8102E"/>
              </a:buClr>
              <a:buSzTx/>
              <a:buNone/>
              <a:tabLst/>
              <a:defRPr/>
            </a:pPr>
            <a:endPar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endParaRPr>
          </a:p>
          <a:p>
            <a:pPr marL="0" marR="0" lvl="0" indent="0" algn="l" defTabSz="457200" rtl="0" eaLnBrk="1" fontAlgn="auto" latinLnBrk="0" hangingPunct="1">
              <a:lnSpc>
                <a:spcPct val="100000"/>
              </a:lnSpc>
              <a:spcBef>
                <a:spcPts val="0"/>
              </a:spcBef>
              <a:spcAft>
                <a:spcPts val="200"/>
              </a:spcAft>
              <a:buClr>
                <a:srgbClr val="C8102E"/>
              </a:buClr>
              <a:buSzTx/>
              <a:buFontTx/>
              <a:buNone/>
              <a:tabLst/>
              <a:defRPr/>
            </a:pPr>
            <a:r>
              <a:rPr kumimoji="0" lang="en-US" sz="1400" b="1" i="0"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cs typeface="+mn-cs"/>
              </a:rPr>
              <a:t>Neutral and Branch Bus</a:t>
            </a:r>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Neutral bus is rated 100% of main bus rating. The sectional area for all types of ground busbar is ¼” X 4”. The Branch bus ratings depend on circuit breaker ratings.</a:t>
            </a:r>
          </a:p>
          <a:p>
            <a:pPr marL="0" marR="0" lvl="0" indent="0" algn="l" defTabSz="914400" rtl="0" eaLnBrk="1" fontAlgn="auto" latinLnBrk="0" hangingPunct="1">
              <a:lnSpc>
                <a:spcPct val="100000"/>
              </a:lnSpc>
              <a:spcBef>
                <a:spcPts val="0"/>
              </a:spcBef>
              <a:spcAft>
                <a:spcPts val="200"/>
              </a:spcAft>
              <a:buClr>
                <a:srgbClr val="C8102E"/>
              </a:buClr>
              <a:buSzTx/>
              <a:buNone/>
              <a:tabLst/>
              <a:defRPr/>
            </a:pPr>
            <a:endPar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endParaRPr>
          </a:p>
          <a:p>
            <a:pPr marL="0" marR="0" lvl="0" indent="0" algn="l" defTabSz="457200" rtl="0" eaLnBrk="1" fontAlgn="auto" latinLnBrk="0" hangingPunct="1">
              <a:lnSpc>
                <a:spcPct val="100000"/>
              </a:lnSpc>
              <a:spcBef>
                <a:spcPts val="0"/>
              </a:spcBef>
              <a:spcAft>
                <a:spcPts val="200"/>
              </a:spcAft>
              <a:buClr>
                <a:srgbClr val="C8102E"/>
              </a:buClr>
              <a:buSzTx/>
              <a:buFontTx/>
              <a:buNone/>
              <a:tabLst/>
              <a:defRPr/>
            </a:pPr>
            <a:r>
              <a:rPr kumimoji="0" lang="en-US" sz="1400" b="1" i="0"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cs typeface="+mn-cs"/>
              </a:rPr>
              <a:t>Short Circuit Current</a:t>
            </a:r>
          </a:p>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Rated short circuit current is up to 85kA at D-frame ACB (800-1600A), </a:t>
            </a:r>
            <a:b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b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85/100kA at E-frame ACB (800-3200A) and 100kA at G-frame ACB </a:t>
            </a:r>
            <a:b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b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(3200-6000A). UL MCCB of LS Electric is applied to the interior and </a:t>
            </a:r>
            <a:b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b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the maximum short circuit current rating of the interior is 100kA at </a:t>
            </a:r>
            <a:b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br>
            <a:r>
              <a:rPr kumimoji="0" lang="en-US" sz="12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480Vac (depends on MCCB type).</a:t>
            </a:r>
          </a:p>
        </p:txBody>
      </p:sp>
      <p:sp>
        <p:nvSpPr>
          <p:cNvPr id="6" name="Title 9">
            <a:extLst>
              <a:ext uri="{FF2B5EF4-FFF2-40B4-BE49-F238E27FC236}">
                <a16:creationId xmlns:a16="http://schemas.microsoft.com/office/drawing/2014/main" id="{EDAA0E29-7439-6CAB-14DD-BD7681BB33A9}"/>
              </a:ext>
            </a:extLst>
          </p:cNvPr>
          <p:cNvSpPr txBox="1">
            <a:spLocks/>
          </p:cNvSpPr>
          <p:nvPr/>
        </p:nvSpPr>
        <p:spPr>
          <a:xfrm>
            <a:off x="459658" y="1430021"/>
            <a:ext cx="6853084" cy="548996"/>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200" b="0" kern="1200">
                <a:solidFill>
                  <a:srgbClr val="2D2D2D"/>
                </a:solidFill>
                <a:latin typeface="Source Sans Pro Light" panose="020B0403030403020204" pitchFamily="34" charset="0"/>
                <a:ea typeface="Source Sans Pro Light" panose="020B04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2D2D2D"/>
                </a:solidFill>
                <a:effectLst/>
                <a:uLnTx/>
                <a:uFillTx/>
                <a:latin typeface="Source Sans Pro Light" panose="020B0403030403020204" pitchFamily="34" charset="0"/>
                <a:cs typeface="+mj-cs"/>
              </a:rPr>
              <a:t>Bus System</a:t>
            </a:r>
          </a:p>
        </p:txBody>
      </p:sp>
      <p:pic>
        <p:nvPicPr>
          <p:cNvPr id="8" name="Picture 7">
            <a:extLst>
              <a:ext uri="{FF2B5EF4-FFF2-40B4-BE49-F238E27FC236}">
                <a16:creationId xmlns:a16="http://schemas.microsoft.com/office/drawing/2014/main" id="{1C856773-CC3A-3E4F-99A4-1E3BB9833AC1}"/>
              </a:ext>
            </a:extLst>
          </p:cNvPr>
          <p:cNvPicPr>
            <a:picLocks noChangeAspect="1"/>
          </p:cNvPicPr>
          <p:nvPr/>
        </p:nvPicPr>
        <p:blipFill>
          <a:blip r:embed="rId3"/>
          <a:srcRect/>
          <a:stretch/>
        </p:blipFill>
        <p:spPr>
          <a:xfrm>
            <a:off x="297472" y="158935"/>
            <a:ext cx="1710717" cy="490976"/>
          </a:xfrm>
          <a:prstGeom prst="rect">
            <a:avLst/>
          </a:prstGeom>
        </p:spPr>
      </p:pic>
      <p:sp>
        <p:nvSpPr>
          <p:cNvPr id="14" name="TextBox 13">
            <a:extLst>
              <a:ext uri="{FF2B5EF4-FFF2-40B4-BE49-F238E27FC236}">
                <a16:creationId xmlns:a16="http://schemas.microsoft.com/office/drawing/2014/main" id="{3D55FEFD-E88A-800A-F06D-973810AEFCAA}"/>
              </a:ext>
            </a:extLst>
          </p:cNvPr>
          <p:cNvSpPr txBox="1"/>
          <p:nvPr/>
        </p:nvSpPr>
        <p:spPr>
          <a:xfrm>
            <a:off x="459658" y="1088388"/>
            <a:ext cx="5894438" cy="341632"/>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u="none" strike="noStrike" kern="1200" cap="none" spc="0" normalizeH="0" baseline="0" noProof="0" dirty="0">
                <a:ln>
                  <a:noFill/>
                </a:ln>
                <a:solidFill>
                  <a:srgbClr val="C8102E"/>
                </a:solidFill>
                <a:effectLst/>
                <a:uLnTx/>
                <a:uFillTx/>
                <a:latin typeface="Source Sans Pro" panose="020B0503030403020204" pitchFamily="34" charset="0"/>
                <a:ea typeface="Source Sans Pro" panose="020B0503030403020204" pitchFamily="34" charset="0"/>
                <a:cs typeface="+mj-cs"/>
              </a:rPr>
              <a:t>PD-UL 891 SWITCHBOARD</a:t>
            </a:r>
          </a:p>
        </p:txBody>
      </p:sp>
      <p:sp>
        <p:nvSpPr>
          <p:cNvPr id="4" name="TextBox 3">
            <a:extLst>
              <a:ext uri="{FF2B5EF4-FFF2-40B4-BE49-F238E27FC236}">
                <a16:creationId xmlns:a16="http://schemas.microsoft.com/office/drawing/2014/main" id="{86A64492-7F46-8460-A090-8F2CE64CC979}"/>
              </a:ext>
            </a:extLst>
          </p:cNvPr>
          <p:cNvSpPr txBox="1"/>
          <p:nvPr/>
        </p:nvSpPr>
        <p:spPr>
          <a:xfrm>
            <a:off x="4803456" y="59004"/>
            <a:ext cx="2671472" cy="480388"/>
          </a:xfrm>
          <a:prstGeom prst="rect">
            <a:avLst/>
          </a:prstGeom>
          <a:noFill/>
        </p:spPr>
        <p:txBody>
          <a:bodyPr wrap="square" lIns="0" tIns="0" rIns="0" bIns="0" rtlCol="0">
            <a:spAutoFit/>
          </a:bodyPr>
          <a:lstStyle/>
          <a:p>
            <a:pPr algn="r" defTabSz="914400">
              <a:lnSpc>
                <a:spcPts val="4300"/>
              </a:lnSpc>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cxnSp>
        <p:nvCxnSpPr>
          <p:cNvPr id="7" name="Straight Connector 6">
            <a:extLst>
              <a:ext uri="{FF2B5EF4-FFF2-40B4-BE49-F238E27FC236}">
                <a16:creationId xmlns:a16="http://schemas.microsoft.com/office/drawing/2014/main" id="{D5FAD561-5C49-9550-F2EC-537591720E5D}"/>
              </a:ext>
            </a:extLst>
          </p:cNvPr>
          <p:cNvCxnSpPr>
            <a:cxnSpLocks/>
          </p:cNvCxnSpPr>
          <p:nvPr/>
        </p:nvCxnSpPr>
        <p:spPr>
          <a:xfrm flipV="1">
            <a:off x="5187351" y="236058"/>
            <a:ext cx="117928" cy="336731"/>
          </a:xfrm>
          <a:prstGeom prst="line">
            <a:avLst/>
          </a:prstGeom>
          <a:noFill/>
          <a:ln w="28575" cap="rnd" cmpd="sng" algn="ctr">
            <a:solidFill>
              <a:srgbClr val="C8102E"/>
            </a:solidFill>
            <a:prstDash val="solid"/>
            <a:round/>
          </a:ln>
          <a:effectLst/>
        </p:spPr>
      </p:cxnSp>
    </p:spTree>
    <p:extLst>
      <p:ext uri="{BB962C8B-B14F-4D97-AF65-F5344CB8AC3E}">
        <p14:creationId xmlns:p14="http://schemas.microsoft.com/office/powerpoint/2010/main" val="440813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5F7C49-72F5-7E47-B3E9-E6A4051A14F6}"/>
              </a:ext>
            </a:extLst>
          </p:cNvPr>
          <p:cNvSpPr/>
          <p:nvPr/>
        </p:nvSpPr>
        <p:spPr>
          <a:xfrm>
            <a:off x="155448" y="7487343"/>
            <a:ext cx="7487392" cy="2397216"/>
          </a:xfrm>
          <a:prstGeom prst="rect">
            <a:avLst/>
          </a:prstGeom>
          <a:gradFill>
            <a:gsLst>
              <a:gs pos="0">
                <a:schemeClr val="bg1">
                  <a:lumMod val="95000"/>
                </a:schemeClr>
              </a:gs>
              <a:gs pos="26000">
                <a:schemeClr val="bg1">
                  <a:lumMod val="95000"/>
                </a:schemeClr>
              </a:gs>
              <a:gs pos="4500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11">
            <a:extLst>
              <a:ext uri="{FF2B5EF4-FFF2-40B4-BE49-F238E27FC236}">
                <a16:creationId xmlns:a16="http://schemas.microsoft.com/office/drawing/2014/main" id="{AB185029-44F3-96EC-7108-7263237CCCD4}"/>
              </a:ext>
            </a:extLst>
          </p:cNvPr>
          <p:cNvSpPr txBox="1">
            <a:spLocks/>
          </p:cNvSpPr>
          <p:nvPr/>
        </p:nvSpPr>
        <p:spPr>
          <a:xfrm>
            <a:off x="459659" y="2071125"/>
            <a:ext cx="7015269" cy="68572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200"/>
              </a:spcAft>
              <a:buClr>
                <a:srgbClr val="C8102E"/>
              </a:buClr>
              <a:buSzTx/>
              <a:buNone/>
              <a:tabLst/>
              <a:defRPr/>
            </a:pPr>
            <a:r>
              <a:rPr kumimoji="0" lang="en-US" sz="15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As an organization recognized and trusted for its quality and safety record, </a:t>
            </a:r>
            <a:br>
              <a:rPr kumimoji="0" lang="en-US" sz="15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br>
            <a:r>
              <a:rPr kumimoji="0" lang="en-US" sz="1500" b="0" i="0" u="none" strike="noStrike" kern="1200" cap="none" spc="0" normalizeH="0" baseline="0" noProof="0" dirty="0">
                <a:ln>
                  <a:noFill/>
                </a:ln>
                <a:solidFill>
                  <a:srgbClr val="2D2D2D"/>
                </a:solidFill>
                <a:effectLst/>
                <a:uLnTx/>
                <a:uFillTx/>
                <a:latin typeface="Source Sans Pro Light" panose="020B0403030403020204" pitchFamily="34" charset="0"/>
                <a:cs typeface="+mn-cs"/>
              </a:rPr>
              <a:t>Power Design’s Switchboards go beyond the standards for assurance and reliability:</a:t>
            </a:r>
          </a:p>
        </p:txBody>
      </p:sp>
      <p:sp>
        <p:nvSpPr>
          <p:cNvPr id="6" name="Title 9">
            <a:extLst>
              <a:ext uri="{FF2B5EF4-FFF2-40B4-BE49-F238E27FC236}">
                <a16:creationId xmlns:a16="http://schemas.microsoft.com/office/drawing/2014/main" id="{EDAA0E29-7439-6CAB-14DD-BD7681BB33A9}"/>
              </a:ext>
            </a:extLst>
          </p:cNvPr>
          <p:cNvSpPr txBox="1">
            <a:spLocks/>
          </p:cNvSpPr>
          <p:nvPr/>
        </p:nvSpPr>
        <p:spPr>
          <a:xfrm>
            <a:off x="459658" y="1430021"/>
            <a:ext cx="6853084" cy="548996"/>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200" b="0" kern="1200">
                <a:solidFill>
                  <a:srgbClr val="2D2D2D"/>
                </a:solidFill>
                <a:latin typeface="Source Sans Pro Light" panose="020B0403030403020204" pitchFamily="34" charset="0"/>
                <a:ea typeface="Source Sans Pro Light" panose="020B04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2D2D2D"/>
                </a:solidFill>
                <a:effectLst/>
                <a:uLnTx/>
                <a:uFillTx/>
                <a:latin typeface="Source Sans Pro Light" panose="020B0403030403020204" pitchFamily="34" charset="0"/>
                <a:cs typeface="+mj-cs"/>
              </a:rPr>
              <a:t>Quality and Testing</a:t>
            </a:r>
          </a:p>
        </p:txBody>
      </p:sp>
      <p:pic>
        <p:nvPicPr>
          <p:cNvPr id="8" name="Picture 7">
            <a:extLst>
              <a:ext uri="{FF2B5EF4-FFF2-40B4-BE49-F238E27FC236}">
                <a16:creationId xmlns:a16="http://schemas.microsoft.com/office/drawing/2014/main" id="{1C856773-CC3A-3E4F-99A4-1E3BB9833AC1}"/>
              </a:ext>
            </a:extLst>
          </p:cNvPr>
          <p:cNvPicPr>
            <a:picLocks noChangeAspect="1"/>
          </p:cNvPicPr>
          <p:nvPr/>
        </p:nvPicPr>
        <p:blipFill>
          <a:blip r:embed="rId3"/>
          <a:srcRect/>
          <a:stretch/>
        </p:blipFill>
        <p:spPr>
          <a:xfrm>
            <a:off x="297472" y="158935"/>
            <a:ext cx="1710717" cy="490976"/>
          </a:xfrm>
          <a:prstGeom prst="rect">
            <a:avLst/>
          </a:prstGeom>
        </p:spPr>
      </p:pic>
      <p:sp>
        <p:nvSpPr>
          <p:cNvPr id="14" name="TextBox 13">
            <a:extLst>
              <a:ext uri="{FF2B5EF4-FFF2-40B4-BE49-F238E27FC236}">
                <a16:creationId xmlns:a16="http://schemas.microsoft.com/office/drawing/2014/main" id="{3D55FEFD-E88A-800A-F06D-973810AEFCAA}"/>
              </a:ext>
            </a:extLst>
          </p:cNvPr>
          <p:cNvSpPr txBox="1"/>
          <p:nvPr/>
        </p:nvSpPr>
        <p:spPr>
          <a:xfrm>
            <a:off x="459658" y="1088388"/>
            <a:ext cx="5894438" cy="341632"/>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u="none" strike="noStrike" kern="1200" cap="none" spc="0" normalizeH="0" baseline="0" noProof="0" dirty="0">
                <a:ln>
                  <a:noFill/>
                </a:ln>
                <a:solidFill>
                  <a:srgbClr val="C8102E"/>
                </a:solidFill>
                <a:effectLst/>
                <a:uLnTx/>
                <a:uFillTx/>
                <a:latin typeface="Source Sans Pro" panose="020B0503030403020204" pitchFamily="34" charset="0"/>
                <a:ea typeface="Source Sans Pro" panose="020B0503030403020204" pitchFamily="34" charset="0"/>
                <a:cs typeface="+mj-cs"/>
              </a:rPr>
              <a:t>PD-UL891 SWITCHBOARD &amp; COMPONENTS</a:t>
            </a:r>
          </a:p>
        </p:txBody>
      </p:sp>
      <p:pic>
        <p:nvPicPr>
          <p:cNvPr id="4" name="Picture 3" descr="A person pointing at a computer screen&#10;&#10;Description automatically generated">
            <a:extLst>
              <a:ext uri="{FF2B5EF4-FFF2-40B4-BE49-F238E27FC236}">
                <a16:creationId xmlns:a16="http://schemas.microsoft.com/office/drawing/2014/main" id="{88BD8532-76AB-C551-9F6E-72B6DEE51CFE}"/>
              </a:ext>
            </a:extLst>
          </p:cNvPr>
          <p:cNvPicPr>
            <a:picLocks noChangeAspect="1"/>
          </p:cNvPicPr>
          <p:nvPr/>
        </p:nvPicPr>
        <p:blipFill rotWithShape="1">
          <a:blip r:embed="rId4"/>
          <a:srcRect b="20346"/>
          <a:stretch/>
        </p:blipFill>
        <p:spPr>
          <a:xfrm>
            <a:off x="3967293" y="5623987"/>
            <a:ext cx="3657600" cy="1799574"/>
          </a:xfrm>
          <a:prstGeom prst="rect">
            <a:avLst/>
          </a:prstGeom>
        </p:spPr>
      </p:pic>
      <p:pic>
        <p:nvPicPr>
          <p:cNvPr id="12" name="Picture 11" descr="A blue container with several small objects&#10;&#10;Description automatically generated with medium confidence">
            <a:extLst>
              <a:ext uri="{FF2B5EF4-FFF2-40B4-BE49-F238E27FC236}">
                <a16:creationId xmlns:a16="http://schemas.microsoft.com/office/drawing/2014/main" id="{36060DB7-BDDF-74CD-05B4-F0DC78926E3F}"/>
              </a:ext>
            </a:extLst>
          </p:cNvPr>
          <p:cNvPicPr>
            <a:picLocks noChangeAspect="1"/>
          </p:cNvPicPr>
          <p:nvPr/>
        </p:nvPicPr>
        <p:blipFill>
          <a:blip r:embed="rId5"/>
          <a:stretch>
            <a:fillRect/>
          </a:stretch>
        </p:blipFill>
        <p:spPr>
          <a:xfrm>
            <a:off x="228600" y="7529136"/>
            <a:ext cx="3657600" cy="1820951"/>
          </a:xfrm>
          <a:prstGeom prst="rect">
            <a:avLst/>
          </a:prstGeom>
        </p:spPr>
      </p:pic>
      <p:pic>
        <p:nvPicPr>
          <p:cNvPr id="15" name="Picture 14" descr="A person holding a switch&#10;&#10;Description automatically generated">
            <a:extLst>
              <a:ext uri="{FF2B5EF4-FFF2-40B4-BE49-F238E27FC236}">
                <a16:creationId xmlns:a16="http://schemas.microsoft.com/office/drawing/2014/main" id="{F376BB65-47F0-8BDB-FCAF-5E6E8DA64BED}"/>
              </a:ext>
            </a:extLst>
          </p:cNvPr>
          <p:cNvPicPr>
            <a:picLocks noChangeAspect="1"/>
          </p:cNvPicPr>
          <p:nvPr/>
        </p:nvPicPr>
        <p:blipFill>
          <a:blip r:embed="rId6"/>
          <a:stretch>
            <a:fillRect/>
          </a:stretch>
        </p:blipFill>
        <p:spPr>
          <a:xfrm>
            <a:off x="228600" y="5623987"/>
            <a:ext cx="3657600" cy="1801563"/>
          </a:xfrm>
          <a:prstGeom prst="rect">
            <a:avLst/>
          </a:prstGeom>
        </p:spPr>
      </p:pic>
      <p:pic>
        <p:nvPicPr>
          <p:cNvPr id="24" name="Picture 23">
            <a:extLst>
              <a:ext uri="{FF2B5EF4-FFF2-40B4-BE49-F238E27FC236}">
                <a16:creationId xmlns:a16="http://schemas.microsoft.com/office/drawing/2014/main" id="{E67C779B-C919-F8C4-BB4F-57361D38F6BB}"/>
              </a:ext>
            </a:extLst>
          </p:cNvPr>
          <p:cNvPicPr>
            <a:picLocks noChangeAspect="1"/>
          </p:cNvPicPr>
          <p:nvPr/>
        </p:nvPicPr>
        <p:blipFill>
          <a:blip r:embed="rId7"/>
          <a:srcRect/>
          <a:stretch/>
        </p:blipFill>
        <p:spPr>
          <a:xfrm>
            <a:off x="3985240" y="7529136"/>
            <a:ext cx="3657600" cy="1821034"/>
          </a:xfrm>
          <a:prstGeom prst="rect">
            <a:avLst/>
          </a:prstGeom>
        </p:spPr>
      </p:pic>
      <p:sp>
        <p:nvSpPr>
          <p:cNvPr id="28" name="Content Placeholder 11">
            <a:extLst>
              <a:ext uri="{FF2B5EF4-FFF2-40B4-BE49-F238E27FC236}">
                <a16:creationId xmlns:a16="http://schemas.microsoft.com/office/drawing/2014/main" id="{F5E30EFE-4D3D-B2E1-3B83-B630CFA1BD73}"/>
              </a:ext>
            </a:extLst>
          </p:cNvPr>
          <p:cNvSpPr txBox="1">
            <a:spLocks/>
          </p:cNvSpPr>
          <p:nvPr/>
        </p:nvSpPr>
        <p:spPr>
          <a:xfrm>
            <a:off x="723331" y="2720977"/>
            <a:ext cx="6751597" cy="447996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200"/>
              </a:spcBef>
              <a:spcAft>
                <a:spcPts val="600"/>
              </a:spcAft>
              <a:buClr>
                <a:schemeClr val="accent1"/>
              </a:buClr>
              <a:buFont typeface="Arial" panose="020B0604020202020204" pitchFamily="34" charset="0"/>
              <a:buChar char="•"/>
              <a:defRPr lang="en-US" sz="2000" kern="1200">
                <a:solidFill>
                  <a:srgbClr val="2D2D2D"/>
                </a:solidFill>
                <a:latin typeface="Source Sans Pro Light" panose="020B0403030403020204" pitchFamily="34" charset="0"/>
                <a:ea typeface="Source Sans Pro Light" panose="020B0403030403020204" pitchFamily="34" charset="0"/>
                <a:cs typeface="+mn-cs"/>
              </a:defRPr>
            </a:lvl1pPr>
            <a:lvl2pPr marL="4572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800" kern="1200">
                <a:solidFill>
                  <a:srgbClr val="2D2D2D"/>
                </a:solidFill>
                <a:latin typeface="Source Sans Pro Light" panose="020B0403030403020204" pitchFamily="34" charset="0"/>
                <a:ea typeface="Source Sans Pro Light" panose="020B0403030403020204" pitchFamily="34" charset="0"/>
                <a:cs typeface="+mn-cs"/>
              </a:defRPr>
            </a:lvl2pPr>
            <a:lvl3pPr marL="685800"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lang="en-US" sz="1600" kern="1200">
                <a:solidFill>
                  <a:srgbClr val="2D2D2D"/>
                </a:solidFill>
                <a:latin typeface="Source Sans Pro Light" panose="020B0403030403020204" pitchFamily="34" charset="0"/>
                <a:ea typeface="Source Sans Pro Light" panose="020B0403030403020204" pitchFamily="34" charset="0"/>
                <a:cs typeface="+mn-cs"/>
              </a:defRPr>
            </a:lvl3pPr>
            <a:lvl4pPr marL="914400" indent="-228600" algn="l" defTabSz="914400" rtl="0" eaLnBrk="1" latinLnBrk="0" hangingPunct="1">
              <a:lnSpc>
                <a:spcPct val="100000"/>
              </a:lnSpc>
              <a:spcBef>
                <a:spcPts val="0"/>
              </a:spcBef>
              <a:spcAft>
                <a:spcPts val="600"/>
              </a:spcAft>
              <a:buFont typeface="Source Sans Pro" panose="020B0503030403020204" pitchFamily="34" charset="0"/>
              <a:buChar char="–"/>
              <a:defRPr lang="en-US" sz="1400" kern="1200">
                <a:solidFill>
                  <a:srgbClr val="2D2D2D"/>
                </a:solidFill>
                <a:latin typeface="Source Sans Pro Light" panose="020B0403030403020204" pitchFamily="34" charset="0"/>
                <a:ea typeface="Source Sans Pro Light" panose="020B0403030403020204" pitchFamily="34" charset="0"/>
                <a:cs typeface="+mn-cs"/>
              </a:defRPr>
            </a:lvl4pPr>
            <a:lvl5pPr marL="1143000" indent="-2286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rgbClr val="C8102E"/>
              </a:buClr>
              <a:buNone/>
              <a:defRPr/>
            </a:pPr>
            <a:r>
              <a:rPr kumimoji="0" lang="en-US" sz="1400"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rPr>
              <a:t>UL Certified product, testing and accredited in UL laboratories </a:t>
            </a:r>
          </a:p>
          <a:p>
            <a:pPr marL="0" indent="0">
              <a:spcBef>
                <a:spcPts val="0"/>
              </a:spcBef>
              <a:buClr>
                <a:srgbClr val="C8102E"/>
              </a:buClr>
              <a:buNone/>
              <a:defRPr/>
            </a:pPr>
            <a:r>
              <a:rPr lang="en-US" sz="1400" dirty="0">
                <a:latin typeface="Source Sans Pro" panose="020B0503030403020204" pitchFamily="34" charset="0"/>
                <a:ea typeface="Source Sans Pro" panose="020B0503030403020204" pitchFamily="34" charset="0"/>
              </a:rPr>
              <a:t>UL Certified Power Design staff member present in production facility, monitoring the assembly process</a:t>
            </a:r>
          </a:p>
          <a:p>
            <a:pPr marL="0" indent="0">
              <a:spcBef>
                <a:spcPts val="0"/>
              </a:spcBef>
              <a:buClr>
                <a:srgbClr val="C8102E"/>
              </a:buClr>
              <a:buNone/>
              <a:defRPr/>
            </a:pPr>
            <a:r>
              <a:rPr lang="en-US" sz="1400" dirty="0">
                <a:latin typeface="Source Sans Pro" panose="020B0503030403020204" pitchFamily="34" charset="0"/>
                <a:ea typeface="Source Sans Pro" panose="020B0503030403020204" pitchFamily="34" charset="0"/>
              </a:rPr>
              <a:t>Each breaker is quality inspected upon completion </a:t>
            </a:r>
            <a:br>
              <a:rPr lang="en-US" sz="1400" dirty="0">
                <a:latin typeface="Source Sans Pro" panose="020B0503030403020204" pitchFamily="34" charset="0"/>
                <a:ea typeface="Source Sans Pro" panose="020B0503030403020204" pitchFamily="34" charset="0"/>
              </a:rPr>
            </a:br>
            <a:r>
              <a:rPr lang="en-US" sz="1400" dirty="0">
                <a:latin typeface="Source Sans Pro" panose="020B0503030403020204" pitchFamily="34" charset="0"/>
                <a:ea typeface="Source Sans Pro" panose="020B0503030403020204" pitchFamily="34" charset="0"/>
              </a:rPr>
              <a:t>(vs industry standard of periodic testing)</a:t>
            </a:r>
          </a:p>
          <a:p>
            <a:pPr marL="0" indent="0">
              <a:spcBef>
                <a:spcPts val="0"/>
              </a:spcBef>
              <a:buClr>
                <a:srgbClr val="C8102E"/>
              </a:buClr>
              <a:buNone/>
              <a:defRPr/>
            </a:pPr>
            <a:r>
              <a:rPr kumimoji="0" lang="en-US" sz="1400" u="none" strike="noStrike" kern="1200" cap="none" spc="0" normalizeH="0" baseline="0" noProof="0" dirty="0">
                <a:ln>
                  <a:noFill/>
                </a:ln>
                <a:solidFill>
                  <a:srgbClr val="2D2D2D"/>
                </a:solidFill>
                <a:effectLst/>
                <a:uLnTx/>
                <a:uFillTx/>
                <a:latin typeface="Source Sans Pro" panose="020B0503030403020204" pitchFamily="34" charset="0"/>
                <a:ea typeface="Source Sans Pro" panose="020B0503030403020204" pitchFamily="34" charset="0"/>
              </a:rPr>
              <a:t>Components</a:t>
            </a:r>
            <a:r>
              <a:rPr lang="en-US" sz="1400" dirty="0">
                <a:latin typeface="Source Sans Pro" panose="020B0503030403020204" pitchFamily="34" charset="0"/>
                <a:ea typeface="Source Sans Pro" panose="020B0503030403020204" pitchFamily="34" charset="0"/>
              </a:rPr>
              <a:t> processed through short circuit testing of 2,000MVA capacity, high voltage testing, and reliability testing</a:t>
            </a:r>
          </a:p>
          <a:p>
            <a:pPr marL="0" indent="0">
              <a:spcBef>
                <a:spcPts val="0"/>
              </a:spcBef>
              <a:buClr>
                <a:srgbClr val="C8102E"/>
              </a:buClr>
              <a:buNone/>
              <a:defRPr/>
            </a:pPr>
            <a:r>
              <a:rPr lang="en-US" sz="1400" dirty="0">
                <a:latin typeface="Source Sans Pro" panose="020B0503030403020204" pitchFamily="34" charset="0"/>
                <a:ea typeface="Source Sans Pro" panose="020B0503030403020204" pitchFamily="34" charset="0"/>
              </a:rPr>
              <a:t>Components’ testing process includes human monitoring, diagnostic testing, as well as application of machine learning models—in partnership with Microsoft Azure—to evaluate load data and responses to ensure optimal quality.</a:t>
            </a:r>
          </a:p>
        </p:txBody>
      </p:sp>
      <p:pic>
        <p:nvPicPr>
          <p:cNvPr id="30" name="Graphic 29" descr="Checkbox Checked with solid fill">
            <a:extLst>
              <a:ext uri="{FF2B5EF4-FFF2-40B4-BE49-F238E27FC236}">
                <a16:creationId xmlns:a16="http://schemas.microsoft.com/office/drawing/2014/main" id="{3D5A162B-9E1A-E1BC-07CD-BBBA70D35AB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9658" y="2690832"/>
            <a:ext cx="363216" cy="363216"/>
          </a:xfrm>
          <a:prstGeom prst="rect">
            <a:avLst/>
          </a:prstGeom>
        </p:spPr>
      </p:pic>
      <p:pic>
        <p:nvPicPr>
          <p:cNvPr id="31" name="Graphic 30" descr="Checkbox Checked with solid fill">
            <a:extLst>
              <a:ext uri="{FF2B5EF4-FFF2-40B4-BE49-F238E27FC236}">
                <a16:creationId xmlns:a16="http://schemas.microsoft.com/office/drawing/2014/main" id="{8DEBBF61-1F8A-33E1-119D-E79761206C7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9658" y="2981456"/>
            <a:ext cx="363216" cy="363216"/>
          </a:xfrm>
          <a:prstGeom prst="rect">
            <a:avLst/>
          </a:prstGeom>
        </p:spPr>
      </p:pic>
      <p:pic>
        <p:nvPicPr>
          <p:cNvPr id="32" name="Graphic 31" descr="Checkbox Checked with solid fill">
            <a:extLst>
              <a:ext uri="{FF2B5EF4-FFF2-40B4-BE49-F238E27FC236}">
                <a16:creationId xmlns:a16="http://schemas.microsoft.com/office/drawing/2014/main" id="{EEBF5389-2DD6-95D5-6D29-5A69199FB41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9658" y="3477642"/>
            <a:ext cx="363216" cy="363216"/>
          </a:xfrm>
          <a:prstGeom prst="rect">
            <a:avLst/>
          </a:prstGeom>
        </p:spPr>
      </p:pic>
      <p:pic>
        <p:nvPicPr>
          <p:cNvPr id="33" name="Graphic 32" descr="Checkbox Checked with solid fill">
            <a:extLst>
              <a:ext uri="{FF2B5EF4-FFF2-40B4-BE49-F238E27FC236}">
                <a16:creationId xmlns:a16="http://schemas.microsoft.com/office/drawing/2014/main" id="{79E7A869-CFDB-31A4-401F-5822298D5C0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9658" y="3980916"/>
            <a:ext cx="363216" cy="363216"/>
          </a:xfrm>
          <a:prstGeom prst="rect">
            <a:avLst/>
          </a:prstGeom>
        </p:spPr>
      </p:pic>
      <p:pic>
        <p:nvPicPr>
          <p:cNvPr id="34" name="Graphic 33" descr="Checkbox Checked with solid fill">
            <a:extLst>
              <a:ext uri="{FF2B5EF4-FFF2-40B4-BE49-F238E27FC236}">
                <a16:creationId xmlns:a16="http://schemas.microsoft.com/office/drawing/2014/main" id="{552A6D4B-B41B-E84E-8A0A-4A87A8C3BF2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9658" y="4498367"/>
            <a:ext cx="363216" cy="363216"/>
          </a:xfrm>
          <a:prstGeom prst="rect">
            <a:avLst/>
          </a:prstGeom>
        </p:spPr>
      </p:pic>
      <p:sp>
        <p:nvSpPr>
          <p:cNvPr id="2" name="TextBox 1">
            <a:extLst>
              <a:ext uri="{FF2B5EF4-FFF2-40B4-BE49-F238E27FC236}">
                <a16:creationId xmlns:a16="http://schemas.microsoft.com/office/drawing/2014/main" id="{2C58D900-FF75-7ED8-E154-5C2F0200D4F2}"/>
              </a:ext>
            </a:extLst>
          </p:cNvPr>
          <p:cNvSpPr txBox="1"/>
          <p:nvPr/>
        </p:nvSpPr>
        <p:spPr>
          <a:xfrm>
            <a:off x="4803456" y="59004"/>
            <a:ext cx="2671472" cy="480388"/>
          </a:xfrm>
          <a:prstGeom prst="rect">
            <a:avLst/>
          </a:prstGeom>
          <a:noFill/>
        </p:spPr>
        <p:txBody>
          <a:bodyPr wrap="square" lIns="0" tIns="0" rIns="0" bIns="0" rtlCol="0">
            <a:spAutoFit/>
          </a:bodyPr>
          <a:lstStyle/>
          <a:p>
            <a:pPr algn="r" defTabSz="914400">
              <a:lnSpc>
                <a:spcPts val="4300"/>
              </a:lnSpc>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cxnSp>
        <p:nvCxnSpPr>
          <p:cNvPr id="7" name="Straight Connector 6">
            <a:extLst>
              <a:ext uri="{FF2B5EF4-FFF2-40B4-BE49-F238E27FC236}">
                <a16:creationId xmlns:a16="http://schemas.microsoft.com/office/drawing/2014/main" id="{C934035E-FD87-A4FB-A039-F6904FB5C76F}"/>
              </a:ext>
            </a:extLst>
          </p:cNvPr>
          <p:cNvCxnSpPr>
            <a:cxnSpLocks/>
          </p:cNvCxnSpPr>
          <p:nvPr/>
        </p:nvCxnSpPr>
        <p:spPr>
          <a:xfrm flipV="1">
            <a:off x="5187351" y="236058"/>
            <a:ext cx="117928" cy="336731"/>
          </a:xfrm>
          <a:prstGeom prst="line">
            <a:avLst/>
          </a:prstGeom>
          <a:noFill/>
          <a:ln w="28575" cap="rnd" cmpd="sng" algn="ctr">
            <a:solidFill>
              <a:srgbClr val="C8102E"/>
            </a:solidFill>
            <a:prstDash val="solid"/>
            <a:round/>
          </a:ln>
          <a:effectLst/>
        </p:spPr>
      </p:cxnSp>
    </p:spTree>
    <p:extLst>
      <p:ext uri="{BB962C8B-B14F-4D97-AF65-F5344CB8AC3E}">
        <p14:creationId xmlns:p14="http://schemas.microsoft.com/office/powerpoint/2010/main" val="1118005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9">
            <a:extLst>
              <a:ext uri="{FF2B5EF4-FFF2-40B4-BE49-F238E27FC236}">
                <a16:creationId xmlns:a16="http://schemas.microsoft.com/office/drawing/2014/main" id="{EDAA0E29-7439-6CAB-14DD-BD7681BB33A9}"/>
              </a:ext>
            </a:extLst>
          </p:cNvPr>
          <p:cNvSpPr txBox="1">
            <a:spLocks/>
          </p:cNvSpPr>
          <p:nvPr/>
        </p:nvSpPr>
        <p:spPr>
          <a:xfrm>
            <a:off x="459658" y="1430021"/>
            <a:ext cx="7312742" cy="548996"/>
          </a:xfrm>
          <a:prstGeom prst="rect">
            <a:avLst/>
          </a:prstGeom>
        </p:spPr>
        <p:txBody>
          <a:bodyPr vert="horz" lIns="91440" tIns="45720" rIns="91440" bIns="45720" rtlCol="0" anchor="t" anchorCtr="0">
            <a:normAutofit fontScale="92500"/>
          </a:bodyPr>
          <a:lstStyle>
            <a:lvl1pPr algn="l" defTabSz="914400" rtl="0" eaLnBrk="1" latinLnBrk="0" hangingPunct="1">
              <a:lnSpc>
                <a:spcPct val="90000"/>
              </a:lnSpc>
              <a:spcBef>
                <a:spcPct val="0"/>
              </a:spcBef>
              <a:buNone/>
              <a:defRPr sz="3200" b="0" kern="1200">
                <a:solidFill>
                  <a:srgbClr val="2D2D2D"/>
                </a:solidFill>
                <a:latin typeface="Source Sans Pro Light" panose="020B0403030403020204" pitchFamily="34" charset="0"/>
                <a:ea typeface="Source Sans Pro Light" panose="020B04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2D2D2D"/>
                </a:solidFill>
                <a:effectLst/>
                <a:uLnTx/>
                <a:uFillTx/>
                <a:latin typeface="Source Sans Pro Light" panose="020B0403030403020204" pitchFamily="34" charset="0"/>
                <a:cs typeface="+mj-cs"/>
              </a:rPr>
              <a:t>Additional Products with Expedited Delivery</a:t>
            </a:r>
          </a:p>
        </p:txBody>
      </p:sp>
      <p:pic>
        <p:nvPicPr>
          <p:cNvPr id="8" name="Picture 7">
            <a:extLst>
              <a:ext uri="{FF2B5EF4-FFF2-40B4-BE49-F238E27FC236}">
                <a16:creationId xmlns:a16="http://schemas.microsoft.com/office/drawing/2014/main" id="{1C856773-CC3A-3E4F-99A4-1E3BB9833AC1}"/>
              </a:ext>
            </a:extLst>
          </p:cNvPr>
          <p:cNvPicPr>
            <a:picLocks noChangeAspect="1"/>
          </p:cNvPicPr>
          <p:nvPr/>
        </p:nvPicPr>
        <p:blipFill>
          <a:blip r:embed="rId3"/>
          <a:srcRect/>
          <a:stretch/>
        </p:blipFill>
        <p:spPr>
          <a:xfrm>
            <a:off x="297472" y="158935"/>
            <a:ext cx="1710717" cy="490976"/>
          </a:xfrm>
          <a:prstGeom prst="rect">
            <a:avLst/>
          </a:prstGeom>
        </p:spPr>
      </p:pic>
      <p:sp>
        <p:nvSpPr>
          <p:cNvPr id="14" name="TextBox 13">
            <a:extLst>
              <a:ext uri="{FF2B5EF4-FFF2-40B4-BE49-F238E27FC236}">
                <a16:creationId xmlns:a16="http://schemas.microsoft.com/office/drawing/2014/main" id="{3D55FEFD-E88A-800A-F06D-973810AEFCAA}"/>
              </a:ext>
            </a:extLst>
          </p:cNvPr>
          <p:cNvSpPr txBox="1"/>
          <p:nvPr/>
        </p:nvSpPr>
        <p:spPr>
          <a:xfrm>
            <a:off x="459658" y="1088388"/>
            <a:ext cx="5894438" cy="341632"/>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u="none" strike="noStrike" kern="1200" cap="none" spc="0" normalizeH="0" baseline="0" noProof="0" dirty="0">
                <a:ln>
                  <a:noFill/>
                </a:ln>
                <a:solidFill>
                  <a:srgbClr val="C8102E"/>
                </a:solidFill>
                <a:effectLst/>
                <a:uLnTx/>
                <a:uFillTx/>
                <a:latin typeface="Source Sans Pro" panose="020B0503030403020204" pitchFamily="34" charset="0"/>
                <a:ea typeface="Source Sans Pro" panose="020B0503030403020204" pitchFamily="34" charset="0"/>
                <a:cs typeface="+mj-cs"/>
              </a:rPr>
              <a:t>POWER DESIGN MANUFACTURED &amp; PARTNER PROCURED</a:t>
            </a:r>
          </a:p>
        </p:txBody>
      </p:sp>
      <p:pic>
        <p:nvPicPr>
          <p:cNvPr id="41" name="Picture 40">
            <a:extLst>
              <a:ext uri="{FF2B5EF4-FFF2-40B4-BE49-F238E27FC236}">
                <a16:creationId xmlns:a16="http://schemas.microsoft.com/office/drawing/2014/main" id="{65241104-BFF5-E48E-AEAC-E0C2E7C5A73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8066" t="-1" r="34581" b="-3647"/>
          <a:stretch/>
        </p:blipFill>
        <p:spPr>
          <a:xfrm>
            <a:off x="0" y="2157414"/>
            <a:ext cx="7772400" cy="7900986"/>
          </a:xfrm>
          <a:prstGeom prst="rect">
            <a:avLst/>
          </a:prstGeom>
          <a:solidFill>
            <a:srgbClr val="000000"/>
          </a:solidFill>
        </p:spPr>
      </p:pic>
      <p:cxnSp>
        <p:nvCxnSpPr>
          <p:cNvPr id="43" name="Straight Connector 42">
            <a:extLst>
              <a:ext uri="{FF2B5EF4-FFF2-40B4-BE49-F238E27FC236}">
                <a16:creationId xmlns:a16="http://schemas.microsoft.com/office/drawing/2014/main" id="{C00341BF-6421-249A-5091-C0583974BF21}"/>
              </a:ext>
            </a:extLst>
          </p:cNvPr>
          <p:cNvCxnSpPr>
            <a:cxnSpLocks/>
          </p:cNvCxnSpPr>
          <p:nvPr/>
        </p:nvCxnSpPr>
        <p:spPr>
          <a:xfrm>
            <a:off x="1286323" y="9059089"/>
            <a:ext cx="1937415" cy="0"/>
          </a:xfrm>
          <a:prstGeom prst="line">
            <a:avLst/>
          </a:prstGeom>
          <a:noFill/>
          <a:ln w="38100" cap="flat" cmpd="sng" algn="ctr">
            <a:solidFill>
              <a:srgbClr val="C8102E"/>
            </a:solidFill>
            <a:prstDash val="solid"/>
            <a:miter lim="800000"/>
            <a:headEnd type="oval"/>
            <a:tailEnd type="oval" w="med" len="med"/>
          </a:ln>
          <a:effectLst/>
        </p:spPr>
      </p:cxnSp>
      <p:cxnSp>
        <p:nvCxnSpPr>
          <p:cNvPr id="46" name="Straight Connector 45">
            <a:extLst>
              <a:ext uri="{FF2B5EF4-FFF2-40B4-BE49-F238E27FC236}">
                <a16:creationId xmlns:a16="http://schemas.microsoft.com/office/drawing/2014/main" id="{F69F1620-C076-9AB8-D54D-57CBFFB44FE3}"/>
              </a:ext>
            </a:extLst>
          </p:cNvPr>
          <p:cNvCxnSpPr>
            <a:cxnSpLocks/>
          </p:cNvCxnSpPr>
          <p:nvPr/>
        </p:nvCxnSpPr>
        <p:spPr>
          <a:xfrm flipV="1">
            <a:off x="1286323" y="4429940"/>
            <a:ext cx="0" cy="4629149"/>
          </a:xfrm>
          <a:prstGeom prst="line">
            <a:avLst/>
          </a:prstGeom>
          <a:noFill/>
          <a:ln w="28575" cap="flat" cmpd="sng" algn="ctr">
            <a:solidFill>
              <a:srgbClr val="C8102E"/>
            </a:solidFill>
            <a:prstDash val="solid"/>
            <a:miter lim="800000"/>
          </a:ln>
          <a:effectLst/>
        </p:spPr>
      </p:cxnSp>
      <p:cxnSp>
        <p:nvCxnSpPr>
          <p:cNvPr id="47" name="Straight Connector 46">
            <a:extLst>
              <a:ext uri="{FF2B5EF4-FFF2-40B4-BE49-F238E27FC236}">
                <a16:creationId xmlns:a16="http://schemas.microsoft.com/office/drawing/2014/main" id="{C6F5DB4B-3A4F-8085-425A-256BACBBDFF7}"/>
              </a:ext>
            </a:extLst>
          </p:cNvPr>
          <p:cNvCxnSpPr>
            <a:cxnSpLocks/>
          </p:cNvCxnSpPr>
          <p:nvPr/>
        </p:nvCxnSpPr>
        <p:spPr>
          <a:xfrm flipH="1">
            <a:off x="0" y="9072918"/>
            <a:ext cx="1286323" cy="0"/>
          </a:xfrm>
          <a:prstGeom prst="line">
            <a:avLst/>
          </a:prstGeom>
          <a:noFill/>
          <a:ln w="38100" cap="flat" cmpd="sng" algn="ctr">
            <a:solidFill>
              <a:srgbClr val="C8102E"/>
            </a:solidFill>
            <a:prstDash val="solid"/>
            <a:miter lim="800000"/>
          </a:ln>
          <a:effectLst/>
        </p:spPr>
      </p:cxnSp>
      <p:cxnSp>
        <p:nvCxnSpPr>
          <p:cNvPr id="64" name="Straight Connector 63">
            <a:extLst>
              <a:ext uri="{FF2B5EF4-FFF2-40B4-BE49-F238E27FC236}">
                <a16:creationId xmlns:a16="http://schemas.microsoft.com/office/drawing/2014/main" id="{75A93AC9-D40C-740A-60EA-2B96F005D412}"/>
              </a:ext>
            </a:extLst>
          </p:cNvPr>
          <p:cNvCxnSpPr>
            <a:cxnSpLocks/>
          </p:cNvCxnSpPr>
          <p:nvPr/>
        </p:nvCxnSpPr>
        <p:spPr>
          <a:xfrm>
            <a:off x="1286323" y="7458889"/>
            <a:ext cx="1937415" cy="0"/>
          </a:xfrm>
          <a:prstGeom prst="line">
            <a:avLst/>
          </a:prstGeom>
          <a:noFill/>
          <a:ln w="38100" cap="flat" cmpd="sng" algn="ctr">
            <a:solidFill>
              <a:srgbClr val="C8102E"/>
            </a:solidFill>
            <a:prstDash val="solid"/>
            <a:miter lim="800000"/>
            <a:headEnd type="oval"/>
            <a:tailEnd type="oval" w="med" len="med"/>
          </a:ln>
          <a:effectLst/>
        </p:spPr>
      </p:cxnSp>
      <p:cxnSp>
        <p:nvCxnSpPr>
          <p:cNvPr id="65" name="Straight Connector 64">
            <a:extLst>
              <a:ext uri="{FF2B5EF4-FFF2-40B4-BE49-F238E27FC236}">
                <a16:creationId xmlns:a16="http://schemas.microsoft.com/office/drawing/2014/main" id="{5FD6EB4A-AC0D-5C41-0A8E-75E01F0EF464}"/>
              </a:ext>
            </a:extLst>
          </p:cNvPr>
          <p:cNvCxnSpPr>
            <a:cxnSpLocks/>
          </p:cNvCxnSpPr>
          <p:nvPr/>
        </p:nvCxnSpPr>
        <p:spPr>
          <a:xfrm>
            <a:off x="1286323" y="6015852"/>
            <a:ext cx="1937415" cy="0"/>
          </a:xfrm>
          <a:prstGeom prst="line">
            <a:avLst/>
          </a:prstGeom>
          <a:noFill/>
          <a:ln w="38100" cap="flat" cmpd="sng" algn="ctr">
            <a:solidFill>
              <a:srgbClr val="C8102E"/>
            </a:solidFill>
            <a:prstDash val="solid"/>
            <a:miter lim="800000"/>
            <a:headEnd type="oval"/>
            <a:tailEnd type="oval" w="med" len="med"/>
          </a:ln>
          <a:effectLst/>
        </p:spPr>
      </p:cxnSp>
      <p:cxnSp>
        <p:nvCxnSpPr>
          <p:cNvPr id="66" name="Straight Connector 65">
            <a:extLst>
              <a:ext uri="{FF2B5EF4-FFF2-40B4-BE49-F238E27FC236}">
                <a16:creationId xmlns:a16="http://schemas.microsoft.com/office/drawing/2014/main" id="{2B42E38D-7284-01CA-485D-E25D4F02B019}"/>
              </a:ext>
            </a:extLst>
          </p:cNvPr>
          <p:cNvCxnSpPr>
            <a:cxnSpLocks/>
          </p:cNvCxnSpPr>
          <p:nvPr/>
        </p:nvCxnSpPr>
        <p:spPr>
          <a:xfrm>
            <a:off x="1286323" y="4429940"/>
            <a:ext cx="1937415" cy="0"/>
          </a:xfrm>
          <a:prstGeom prst="line">
            <a:avLst/>
          </a:prstGeom>
          <a:noFill/>
          <a:ln w="38100" cap="flat" cmpd="sng" algn="ctr">
            <a:solidFill>
              <a:srgbClr val="C8102E"/>
            </a:solidFill>
            <a:prstDash val="solid"/>
            <a:miter lim="800000"/>
            <a:headEnd type="oval"/>
            <a:tailEnd type="oval" w="med" len="med"/>
          </a:ln>
          <a:effectLst/>
        </p:spPr>
      </p:cxnSp>
      <p:sp>
        <p:nvSpPr>
          <p:cNvPr id="68" name="TextBox 67">
            <a:extLst>
              <a:ext uri="{FF2B5EF4-FFF2-40B4-BE49-F238E27FC236}">
                <a16:creationId xmlns:a16="http://schemas.microsoft.com/office/drawing/2014/main" id="{3B2E0EF7-C230-2E2B-829F-C33B012E0223}"/>
              </a:ext>
            </a:extLst>
          </p:cNvPr>
          <p:cNvSpPr txBox="1"/>
          <p:nvPr/>
        </p:nvSpPr>
        <p:spPr>
          <a:xfrm>
            <a:off x="2390667" y="2353855"/>
            <a:ext cx="5084261" cy="830997"/>
          </a:xfrm>
          <a:prstGeom prst="rect">
            <a:avLst/>
          </a:prstGeom>
          <a:noFill/>
        </p:spPr>
        <p:txBody>
          <a:bodyPr wrap="square">
            <a:spAutoFit/>
          </a:bodyPr>
          <a:lstStyle/>
          <a:p>
            <a:r>
              <a:rPr kumimoji="0" lang="en-US" sz="2400" b="1" i="1" u="none" strike="noStrike" kern="1200" cap="none" spc="0" normalizeH="0" baseline="0" noProof="0" dirty="0">
                <a:ln>
                  <a:noFill/>
                </a:ln>
                <a:solidFill>
                  <a:srgbClr val="C8102E"/>
                </a:solidFill>
                <a:effectLst/>
                <a:uLnTx/>
                <a:uFillTx/>
                <a:latin typeface="Source Sans Pro SemiBold" panose="020B0503030403020204" pitchFamily="34" charset="0"/>
                <a:ea typeface="Source Sans Pro SemiBold" panose="020B0503030403020204" pitchFamily="34" charset="0"/>
              </a:rPr>
              <a:t>Removing Risk and Delays from the </a:t>
            </a:r>
            <a:r>
              <a:rPr lang="en-US" sz="2400" b="1" i="1" dirty="0">
                <a:solidFill>
                  <a:srgbClr val="C8102E"/>
                </a:solidFill>
                <a:latin typeface="Source Sans Pro SemiBold" panose="020B0503030403020204" pitchFamily="34" charset="0"/>
                <a:ea typeface="Source Sans Pro SemiBold" panose="020B0503030403020204" pitchFamily="34" charset="0"/>
              </a:rPr>
              <a:t>Critical Power Chain</a:t>
            </a:r>
          </a:p>
        </p:txBody>
      </p:sp>
      <p:pic>
        <p:nvPicPr>
          <p:cNvPr id="48" name="Picture 10">
            <a:extLst>
              <a:ext uri="{FF2B5EF4-FFF2-40B4-BE49-F238E27FC236}">
                <a16:creationId xmlns:a16="http://schemas.microsoft.com/office/drawing/2014/main" id="{68480EC4-3AC7-38EA-6BAD-E0FB5ED92AF0}"/>
              </a:ext>
            </a:extLst>
          </p:cNvPr>
          <p:cNvPicPr>
            <a:picLocks noChangeAspect="1" noChangeArrowheads="1"/>
          </p:cNvPicPr>
          <p:nvPr/>
        </p:nvPicPr>
        <p:blipFill rotWithShape="1">
          <a:blip r:embed="rId5"/>
          <a:srcRect l="-26581" t="-14005" r="-19672" b="-7097"/>
          <a:stretch/>
        </p:blipFill>
        <p:spPr bwMode="auto">
          <a:xfrm>
            <a:off x="2286859" y="6648784"/>
            <a:ext cx="1470429" cy="1364667"/>
          </a:xfrm>
          <a:prstGeom prst="ellipse">
            <a:avLst/>
          </a:prstGeom>
          <a:solidFill>
            <a:schemeClr val="bg1"/>
          </a:solidFill>
          <a:ln w="28575">
            <a:solidFill>
              <a:srgbClr val="C8102E"/>
            </a:solidFill>
          </a:ln>
        </p:spPr>
      </p:pic>
      <p:pic>
        <p:nvPicPr>
          <p:cNvPr id="49" name="Picture 48">
            <a:extLst>
              <a:ext uri="{FF2B5EF4-FFF2-40B4-BE49-F238E27FC236}">
                <a16:creationId xmlns:a16="http://schemas.microsoft.com/office/drawing/2014/main" id="{A628F1F0-1BC4-86C0-0F0B-AE4DA63F9824}"/>
              </a:ext>
            </a:extLst>
          </p:cNvPr>
          <p:cNvPicPr>
            <a:picLocks noChangeAspect="1"/>
          </p:cNvPicPr>
          <p:nvPr/>
        </p:nvPicPr>
        <p:blipFill rotWithShape="1">
          <a:blip r:embed="rId6"/>
          <a:srcRect l="-14909" t="-30316" r="-15990" b="-31400"/>
          <a:stretch/>
        </p:blipFill>
        <p:spPr>
          <a:xfrm>
            <a:off x="2283796" y="8219061"/>
            <a:ext cx="1473492" cy="1440666"/>
          </a:xfrm>
          <a:prstGeom prst="ellipse">
            <a:avLst/>
          </a:prstGeom>
          <a:solidFill>
            <a:schemeClr val="bg1"/>
          </a:solidFill>
          <a:ln w="28575">
            <a:solidFill>
              <a:srgbClr val="C8102E"/>
            </a:solidFill>
          </a:ln>
        </p:spPr>
      </p:pic>
      <p:pic>
        <p:nvPicPr>
          <p:cNvPr id="50" name="Picture 8" descr="2,400+ Electrical Meter Box Stock Photos, Pictures &amp; Royalty-Free Images -  iStock">
            <a:extLst>
              <a:ext uri="{FF2B5EF4-FFF2-40B4-BE49-F238E27FC236}">
                <a16:creationId xmlns:a16="http://schemas.microsoft.com/office/drawing/2014/main" id="{44BAD35E-6978-66A6-CE99-1C71FD1FD9FA}"/>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298034" y="4986306"/>
            <a:ext cx="1459254" cy="1456867"/>
          </a:xfrm>
          <a:prstGeom prst="ellipse">
            <a:avLst/>
          </a:prstGeom>
          <a:noFill/>
          <a:ln w="28575">
            <a:solidFill>
              <a:srgbClr val="C8102E"/>
            </a:solidFill>
          </a:ln>
          <a:extLst>
            <a:ext uri="{909E8E84-426E-40DD-AFC4-6F175D3DCCD1}">
              <a14:hiddenFill xmlns:a14="http://schemas.microsoft.com/office/drawing/2010/main">
                <a:solidFill>
                  <a:srgbClr val="FFFFFF"/>
                </a:solidFill>
              </a14:hiddenFill>
            </a:ext>
          </a:extLst>
        </p:spPr>
      </p:pic>
      <p:pic>
        <p:nvPicPr>
          <p:cNvPr id="51" name="Picture 12">
            <a:extLst>
              <a:ext uri="{FF2B5EF4-FFF2-40B4-BE49-F238E27FC236}">
                <a16:creationId xmlns:a16="http://schemas.microsoft.com/office/drawing/2014/main" id="{58AD39A9-6194-B7CD-B5D0-97295340BE6A}"/>
              </a:ext>
            </a:extLst>
          </p:cNvPr>
          <p:cNvPicPr>
            <a:picLocks noChangeAspect="1" noChangeArrowheads="1"/>
          </p:cNvPicPr>
          <p:nvPr/>
        </p:nvPicPr>
        <p:blipFill rotWithShape="1">
          <a:blip r:embed="rId8"/>
          <a:srcRect l="-32217" t="81" r="-19285" b="-8471"/>
          <a:stretch/>
        </p:blipFill>
        <p:spPr bwMode="auto">
          <a:xfrm>
            <a:off x="2298034" y="3353165"/>
            <a:ext cx="1459254" cy="1427530"/>
          </a:xfrm>
          <a:prstGeom prst="ellipse">
            <a:avLst/>
          </a:prstGeom>
          <a:solidFill>
            <a:schemeClr val="bg1"/>
          </a:solidFill>
          <a:ln w="28575">
            <a:solidFill>
              <a:srgbClr val="C8102E"/>
            </a:solidFill>
          </a:ln>
        </p:spPr>
      </p:pic>
      <p:cxnSp>
        <p:nvCxnSpPr>
          <p:cNvPr id="82" name="Straight Connector 81">
            <a:extLst>
              <a:ext uri="{FF2B5EF4-FFF2-40B4-BE49-F238E27FC236}">
                <a16:creationId xmlns:a16="http://schemas.microsoft.com/office/drawing/2014/main" id="{550493C2-A71C-5DB7-867E-EF99ACD23C8C}"/>
              </a:ext>
            </a:extLst>
          </p:cNvPr>
          <p:cNvCxnSpPr>
            <a:cxnSpLocks/>
          </p:cNvCxnSpPr>
          <p:nvPr/>
        </p:nvCxnSpPr>
        <p:spPr>
          <a:xfrm>
            <a:off x="2787400" y="4868375"/>
            <a:ext cx="4687528" cy="0"/>
          </a:xfrm>
          <a:prstGeom prst="line">
            <a:avLst/>
          </a:prstGeom>
          <a:noFill/>
          <a:ln w="12700" cap="flat" cmpd="sng" algn="ctr">
            <a:solidFill>
              <a:srgbClr val="000000">
                <a:lumMod val="75000"/>
                <a:lumOff val="25000"/>
              </a:srgbClr>
            </a:solidFill>
            <a:prstDash val="solid"/>
            <a:miter lim="800000"/>
          </a:ln>
          <a:effectLst/>
        </p:spPr>
      </p:cxnSp>
      <p:cxnSp>
        <p:nvCxnSpPr>
          <p:cNvPr id="86" name="Straight Connector 85">
            <a:extLst>
              <a:ext uri="{FF2B5EF4-FFF2-40B4-BE49-F238E27FC236}">
                <a16:creationId xmlns:a16="http://schemas.microsoft.com/office/drawing/2014/main" id="{BEF3B003-5DB4-E0D1-7659-A20F7186D362}"/>
              </a:ext>
            </a:extLst>
          </p:cNvPr>
          <p:cNvCxnSpPr>
            <a:cxnSpLocks/>
          </p:cNvCxnSpPr>
          <p:nvPr/>
        </p:nvCxnSpPr>
        <p:spPr>
          <a:xfrm>
            <a:off x="2787400" y="6536402"/>
            <a:ext cx="4687528" cy="0"/>
          </a:xfrm>
          <a:prstGeom prst="line">
            <a:avLst/>
          </a:prstGeom>
          <a:noFill/>
          <a:ln w="12700" cap="flat" cmpd="sng" algn="ctr">
            <a:solidFill>
              <a:srgbClr val="000000">
                <a:lumMod val="75000"/>
                <a:lumOff val="25000"/>
              </a:srgbClr>
            </a:solidFill>
            <a:prstDash val="solid"/>
            <a:miter lim="800000"/>
          </a:ln>
          <a:effectLst/>
        </p:spPr>
      </p:cxnSp>
      <p:cxnSp>
        <p:nvCxnSpPr>
          <p:cNvPr id="87" name="Straight Connector 86">
            <a:extLst>
              <a:ext uri="{FF2B5EF4-FFF2-40B4-BE49-F238E27FC236}">
                <a16:creationId xmlns:a16="http://schemas.microsoft.com/office/drawing/2014/main" id="{BAF6A5DD-F848-4B8B-C28B-D5A43BBDA725}"/>
              </a:ext>
            </a:extLst>
          </p:cNvPr>
          <p:cNvCxnSpPr>
            <a:cxnSpLocks/>
          </p:cNvCxnSpPr>
          <p:nvPr/>
        </p:nvCxnSpPr>
        <p:spPr>
          <a:xfrm>
            <a:off x="2787400" y="8109477"/>
            <a:ext cx="4687528" cy="0"/>
          </a:xfrm>
          <a:prstGeom prst="line">
            <a:avLst/>
          </a:prstGeom>
          <a:noFill/>
          <a:ln w="12700" cap="flat" cmpd="sng" algn="ctr">
            <a:solidFill>
              <a:srgbClr val="000000">
                <a:lumMod val="75000"/>
                <a:lumOff val="25000"/>
              </a:srgbClr>
            </a:solidFill>
            <a:prstDash val="solid"/>
            <a:miter lim="800000"/>
          </a:ln>
          <a:effectLst/>
        </p:spPr>
      </p:cxnSp>
      <p:sp>
        <p:nvSpPr>
          <p:cNvPr id="2" name="TextBox 1">
            <a:extLst>
              <a:ext uri="{FF2B5EF4-FFF2-40B4-BE49-F238E27FC236}">
                <a16:creationId xmlns:a16="http://schemas.microsoft.com/office/drawing/2014/main" id="{3AABED28-7872-B58D-EF1A-31ACAC024707}"/>
              </a:ext>
            </a:extLst>
          </p:cNvPr>
          <p:cNvSpPr txBox="1"/>
          <p:nvPr/>
        </p:nvSpPr>
        <p:spPr>
          <a:xfrm>
            <a:off x="3955159" y="8319378"/>
            <a:ext cx="3519769" cy="1247415"/>
          </a:xfrm>
          <a:prstGeom prst="rect">
            <a:avLst/>
          </a:prstGeom>
          <a:noFill/>
        </p:spPr>
        <p:txBody>
          <a:bodyPr wrap="square">
            <a:spAutoFit/>
          </a:bodyPr>
          <a:lstStyle/>
          <a:p>
            <a:r>
              <a:rPr lang="en-US" sz="2400" b="1" dirty="0">
                <a:solidFill>
                  <a:schemeClr val="bg1"/>
                </a:solidFill>
                <a:latin typeface="Source Sans Pro SemiBold" panose="020B0503030403020204" pitchFamily="34" charset="0"/>
                <a:ea typeface="Source Sans Pro SemiBold" panose="020B0503030403020204" pitchFamily="34" charset="0"/>
              </a:rPr>
              <a:t>Switchboards, </a:t>
            </a:r>
            <a:br>
              <a:rPr lang="en-US" sz="2400" b="1" dirty="0">
                <a:solidFill>
                  <a:schemeClr val="bg1"/>
                </a:solidFill>
                <a:latin typeface="Source Sans Pro SemiBold" panose="020B0503030403020204" pitchFamily="34" charset="0"/>
                <a:ea typeface="Source Sans Pro SemiBold" panose="020B0503030403020204" pitchFamily="34" charset="0"/>
              </a:rPr>
            </a:br>
            <a:r>
              <a:rPr lang="en-US" sz="2400" b="1" dirty="0">
                <a:solidFill>
                  <a:schemeClr val="bg1"/>
                </a:solidFill>
                <a:latin typeface="Source Sans Pro SemiBold" panose="020B0503030403020204" pitchFamily="34" charset="0"/>
                <a:ea typeface="Source Sans Pro SemiBold" panose="020B0503030403020204" pitchFamily="34" charset="0"/>
              </a:rPr>
              <a:t>VFDs, Transformers, </a:t>
            </a:r>
            <a:br>
              <a:rPr lang="en-US" sz="2400" b="1" dirty="0">
                <a:solidFill>
                  <a:schemeClr val="bg1"/>
                </a:solidFill>
                <a:latin typeface="Source Sans Pro SemiBold" panose="020B0503030403020204" pitchFamily="34" charset="0"/>
                <a:ea typeface="Source Sans Pro SemiBold" panose="020B0503030403020204" pitchFamily="34" charset="0"/>
              </a:rPr>
            </a:br>
            <a:r>
              <a:rPr lang="en-US" sz="2400" b="1" dirty="0">
                <a:solidFill>
                  <a:schemeClr val="bg1"/>
                </a:solidFill>
                <a:latin typeface="Source Sans Pro SemiBold" panose="020B0503030403020204" pitchFamily="34" charset="0"/>
                <a:ea typeface="Source Sans Pro SemiBold" panose="020B0503030403020204" pitchFamily="34" charset="0"/>
              </a:rPr>
              <a:t>Ground Bar Assemblies</a:t>
            </a:r>
            <a:endParaRPr lang="en-US" sz="2400" b="1" dirty="0">
              <a:latin typeface="Source Sans Pro SemiBold" panose="020B0503030403020204" pitchFamily="34" charset="0"/>
              <a:ea typeface="Source Sans Pro SemiBold" panose="020B0503030403020204" pitchFamily="34" charset="0"/>
            </a:endParaRPr>
          </a:p>
        </p:txBody>
      </p:sp>
      <p:sp>
        <p:nvSpPr>
          <p:cNvPr id="3" name="TextBox 2">
            <a:extLst>
              <a:ext uri="{FF2B5EF4-FFF2-40B4-BE49-F238E27FC236}">
                <a16:creationId xmlns:a16="http://schemas.microsoft.com/office/drawing/2014/main" id="{BFBD4BFA-43B0-5565-1965-03DB70113AB1}"/>
              </a:ext>
            </a:extLst>
          </p:cNvPr>
          <p:cNvSpPr txBox="1"/>
          <p:nvPr/>
        </p:nvSpPr>
        <p:spPr>
          <a:xfrm>
            <a:off x="3955160" y="5443731"/>
            <a:ext cx="3821310" cy="461665"/>
          </a:xfrm>
          <a:prstGeom prst="rect">
            <a:avLst/>
          </a:prstGeom>
          <a:noFill/>
        </p:spPr>
        <p:txBody>
          <a:bodyPr wrap="square">
            <a:spAutoFit/>
          </a:bodyPr>
          <a:lstStyle/>
          <a:p>
            <a:r>
              <a:rPr lang="en-US" sz="2400" b="1" dirty="0">
                <a:solidFill>
                  <a:schemeClr val="bg1"/>
                </a:solidFill>
                <a:latin typeface="Source Sans Pro SemiBold" panose="020B0503030403020204" pitchFamily="34" charset="0"/>
                <a:ea typeface="Source Sans Pro SemiBold" panose="020B0503030403020204" pitchFamily="34" charset="0"/>
              </a:rPr>
              <a:t>Meter Mains</a:t>
            </a:r>
            <a:endParaRPr lang="en-US" sz="2400" b="1" dirty="0">
              <a:latin typeface="Source Sans Pro SemiBold" panose="020B0503030403020204" pitchFamily="34" charset="0"/>
              <a:ea typeface="Source Sans Pro SemiBold" panose="020B0503030403020204" pitchFamily="34" charset="0"/>
            </a:endParaRPr>
          </a:p>
        </p:txBody>
      </p:sp>
      <p:sp>
        <p:nvSpPr>
          <p:cNvPr id="4" name="TextBox 3">
            <a:extLst>
              <a:ext uri="{FF2B5EF4-FFF2-40B4-BE49-F238E27FC236}">
                <a16:creationId xmlns:a16="http://schemas.microsoft.com/office/drawing/2014/main" id="{8FA65BF2-B40D-B49C-4363-4C9B642CDF39}"/>
              </a:ext>
            </a:extLst>
          </p:cNvPr>
          <p:cNvSpPr txBox="1"/>
          <p:nvPr/>
        </p:nvSpPr>
        <p:spPr>
          <a:xfrm>
            <a:off x="3955160" y="3610505"/>
            <a:ext cx="3821310" cy="830997"/>
          </a:xfrm>
          <a:prstGeom prst="rect">
            <a:avLst/>
          </a:prstGeom>
          <a:noFill/>
        </p:spPr>
        <p:txBody>
          <a:bodyPr wrap="square">
            <a:spAutoFit/>
          </a:bodyPr>
          <a:lstStyle/>
          <a:p>
            <a:r>
              <a:rPr lang="en-US" sz="2400" b="1" dirty="0">
                <a:solidFill>
                  <a:schemeClr val="bg1"/>
                </a:solidFill>
                <a:latin typeface="Source Sans Pro SemiBold" panose="020B0503030403020204" pitchFamily="34" charset="0"/>
                <a:ea typeface="Source Sans Pro SemiBold" panose="020B0503030403020204" pitchFamily="34" charset="0"/>
              </a:rPr>
              <a:t>Panelboards</a:t>
            </a:r>
            <a:br>
              <a:rPr lang="en-US" sz="2400" b="1" dirty="0">
                <a:solidFill>
                  <a:schemeClr val="bg1"/>
                </a:solidFill>
                <a:latin typeface="Source Sans Pro SemiBold" panose="020B0503030403020204" pitchFamily="34" charset="0"/>
                <a:ea typeface="Source Sans Pro SemiBold" panose="020B0503030403020204" pitchFamily="34" charset="0"/>
              </a:rPr>
            </a:br>
            <a:r>
              <a:rPr lang="en-US" sz="2400" b="1" dirty="0">
                <a:solidFill>
                  <a:schemeClr val="bg1"/>
                </a:solidFill>
                <a:latin typeface="Source Sans Pro SemiBold" panose="020B0503030403020204" pitchFamily="34" charset="0"/>
                <a:ea typeface="Source Sans Pro SemiBold" panose="020B0503030403020204" pitchFamily="34" charset="0"/>
              </a:rPr>
              <a:t>Load Center</a:t>
            </a:r>
            <a:endParaRPr lang="en-US" sz="2400" b="1" dirty="0">
              <a:latin typeface="Source Sans Pro SemiBold" panose="020B0503030403020204" pitchFamily="34" charset="0"/>
              <a:ea typeface="Source Sans Pro SemiBold" panose="020B0503030403020204" pitchFamily="34" charset="0"/>
            </a:endParaRPr>
          </a:p>
        </p:txBody>
      </p:sp>
      <p:sp>
        <p:nvSpPr>
          <p:cNvPr id="5" name="TextBox 4">
            <a:extLst>
              <a:ext uri="{FF2B5EF4-FFF2-40B4-BE49-F238E27FC236}">
                <a16:creationId xmlns:a16="http://schemas.microsoft.com/office/drawing/2014/main" id="{4B51DE8B-B0EA-8EC5-D823-495B71595421}"/>
              </a:ext>
            </a:extLst>
          </p:cNvPr>
          <p:cNvSpPr txBox="1"/>
          <p:nvPr/>
        </p:nvSpPr>
        <p:spPr>
          <a:xfrm>
            <a:off x="3955161" y="6729413"/>
            <a:ext cx="3817240" cy="1200329"/>
          </a:xfrm>
          <a:prstGeom prst="rect">
            <a:avLst/>
          </a:prstGeom>
          <a:noFill/>
        </p:spPr>
        <p:txBody>
          <a:bodyPr wrap="square">
            <a:spAutoFit/>
          </a:bodyPr>
          <a:lstStyle/>
          <a:p>
            <a:r>
              <a:rPr lang="en-US" sz="2400" b="1" dirty="0">
                <a:solidFill>
                  <a:schemeClr val="bg1"/>
                </a:solidFill>
                <a:latin typeface="Source Sans Pro SemiBold" panose="020B0503030403020204" pitchFamily="34" charset="0"/>
                <a:ea typeface="Source Sans Pro SemiBold" panose="020B0503030403020204" pitchFamily="34" charset="0"/>
              </a:rPr>
              <a:t>Busways, Busway Sleeves, </a:t>
            </a:r>
            <a:br>
              <a:rPr lang="en-US" sz="2400" b="1" dirty="0">
                <a:solidFill>
                  <a:schemeClr val="bg1"/>
                </a:solidFill>
                <a:latin typeface="Source Sans Pro SemiBold" panose="020B0503030403020204" pitchFamily="34" charset="0"/>
                <a:ea typeface="Source Sans Pro SemiBold" panose="020B0503030403020204" pitchFamily="34" charset="0"/>
              </a:rPr>
            </a:br>
            <a:r>
              <a:rPr lang="en-US" sz="2400" b="1" dirty="0">
                <a:solidFill>
                  <a:schemeClr val="bg1"/>
                </a:solidFill>
                <a:latin typeface="Source Sans Pro SemiBold" panose="020B0503030403020204" pitchFamily="34" charset="0"/>
                <a:ea typeface="Source Sans Pro SemiBold" panose="020B0503030403020204" pitchFamily="34" charset="0"/>
              </a:rPr>
              <a:t>Enclosures, Troughs, Junction Boxes</a:t>
            </a:r>
            <a:endParaRPr lang="en-US" sz="2400" b="1" dirty="0">
              <a:latin typeface="Source Sans Pro SemiBold" panose="020B0503030403020204" pitchFamily="34" charset="0"/>
              <a:ea typeface="Source Sans Pro SemiBold" panose="020B0503030403020204" pitchFamily="34" charset="0"/>
            </a:endParaRPr>
          </a:p>
        </p:txBody>
      </p:sp>
      <p:sp>
        <p:nvSpPr>
          <p:cNvPr id="7" name="TextBox 6">
            <a:extLst>
              <a:ext uri="{FF2B5EF4-FFF2-40B4-BE49-F238E27FC236}">
                <a16:creationId xmlns:a16="http://schemas.microsoft.com/office/drawing/2014/main" id="{F6A37F56-D4D6-5691-D271-46B280F81A4F}"/>
              </a:ext>
            </a:extLst>
          </p:cNvPr>
          <p:cNvSpPr txBox="1"/>
          <p:nvPr/>
        </p:nvSpPr>
        <p:spPr>
          <a:xfrm>
            <a:off x="4803456" y="59004"/>
            <a:ext cx="2671472" cy="480388"/>
          </a:xfrm>
          <a:prstGeom prst="rect">
            <a:avLst/>
          </a:prstGeom>
          <a:noFill/>
        </p:spPr>
        <p:txBody>
          <a:bodyPr wrap="square" lIns="0" tIns="0" rIns="0" bIns="0" rtlCol="0">
            <a:spAutoFit/>
          </a:bodyPr>
          <a:lstStyle/>
          <a:p>
            <a:pPr algn="r" defTabSz="914400">
              <a:lnSpc>
                <a:spcPts val="4300"/>
              </a:lnSpc>
            </a:pPr>
            <a:r>
              <a:rPr lang="en-US" sz="1600" dirty="0">
                <a:solidFill>
                  <a:schemeClr val="tx1">
                    <a:lumMod val="65000"/>
                    <a:lumOff val="35000"/>
                  </a:schemeClr>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cxnSp>
        <p:nvCxnSpPr>
          <p:cNvPr id="9" name="Straight Connector 8">
            <a:extLst>
              <a:ext uri="{FF2B5EF4-FFF2-40B4-BE49-F238E27FC236}">
                <a16:creationId xmlns:a16="http://schemas.microsoft.com/office/drawing/2014/main" id="{291C8AA9-C6EB-0F18-8596-8771E341FFCE}"/>
              </a:ext>
            </a:extLst>
          </p:cNvPr>
          <p:cNvCxnSpPr>
            <a:cxnSpLocks/>
          </p:cNvCxnSpPr>
          <p:nvPr/>
        </p:nvCxnSpPr>
        <p:spPr>
          <a:xfrm flipV="1">
            <a:off x="5187351" y="236058"/>
            <a:ext cx="117928" cy="336731"/>
          </a:xfrm>
          <a:prstGeom prst="line">
            <a:avLst/>
          </a:prstGeom>
          <a:noFill/>
          <a:ln w="28575" cap="rnd" cmpd="sng" algn="ctr">
            <a:solidFill>
              <a:srgbClr val="C8102E"/>
            </a:solidFill>
            <a:prstDash val="solid"/>
            <a:round/>
          </a:ln>
          <a:effectLst/>
        </p:spPr>
      </p:cxnSp>
    </p:spTree>
    <p:extLst>
      <p:ext uri="{BB962C8B-B14F-4D97-AF65-F5344CB8AC3E}">
        <p14:creationId xmlns:p14="http://schemas.microsoft.com/office/powerpoint/2010/main" val="1109294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772400" cy="10058400"/>
          </a:xfrm>
          <a:prstGeom prst="rect">
            <a:avLst/>
          </a:prstGeom>
          <a:solidFill>
            <a:srgbClr val="7A5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0" name="Rectangle 9">
            <a:extLst>
              <a:ext uri="{FF2B5EF4-FFF2-40B4-BE49-F238E27FC236}">
                <a16:creationId xmlns:a16="http://schemas.microsoft.com/office/drawing/2014/main" id="{A531D806-EBFB-18E6-BE57-320C4C248007}"/>
              </a:ext>
            </a:extLst>
          </p:cNvPr>
          <p:cNvSpPr>
            <a:spLocks noGrp="1" noRot="1" noMove="1" noResize="1" noEditPoints="1" noAdjustHandles="1" noChangeArrowheads="1" noChangeShapeType="1"/>
          </p:cNvSpPr>
          <p:nvPr/>
        </p:nvSpPr>
        <p:spPr>
          <a:xfrm>
            <a:off x="0" y="0"/>
            <a:ext cx="7772400" cy="10058400"/>
          </a:xfrm>
          <a:prstGeom prst="rect">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Source Sans Pro Light"/>
              <a:ea typeface="+mn-ea"/>
              <a:cs typeface="+mn-cs"/>
            </a:endParaRPr>
          </a:p>
        </p:txBody>
      </p:sp>
      <p:sp>
        <p:nvSpPr>
          <p:cNvPr id="15" name="Rectangle 14">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5448" y="7670484"/>
            <a:ext cx="7461504" cy="2214075"/>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cxnSp>
        <p:nvCxnSpPr>
          <p:cNvPr id="13" name="Straight Connector 12">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47562" y="8956244"/>
            <a:ext cx="4080510" cy="0"/>
          </a:xfrm>
          <a:prstGeom prst="line">
            <a:avLst/>
          </a:prstGeom>
          <a:ln>
            <a:solidFill>
              <a:srgbClr val="7A5B50"/>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869A52D-92EB-84E5-B651-6C773A3A911A}"/>
              </a:ext>
            </a:extLst>
          </p:cNvPr>
          <p:cNvSpPr/>
          <p:nvPr/>
        </p:nvSpPr>
        <p:spPr>
          <a:xfrm>
            <a:off x="142504" y="173841"/>
            <a:ext cx="7487392" cy="9719967"/>
          </a:xfrm>
          <a:prstGeom prst="rect">
            <a:avLst/>
          </a:prstGeom>
          <a:gradFill>
            <a:gsLst>
              <a:gs pos="8000">
                <a:schemeClr val="tx1">
                  <a:lumMod val="85000"/>
                  <a:lumOff val="15000"/>
                </a:schemeClr>
              </a:gs>
              <a:gs pos="93000">
                <a:schemeClr val="tx1"/>
              </a:gs>
              <a:gs pos="100000">
                <a:schemeClr val="tx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descr="A white text on a black background&#10;&#10;Description automatically generated">
            <a:extLst>
              <a:ext uri="{FF2B5EF4-FFF2-40B4-BE49-F238E27FC236}">
                <a16:creationId xmlns:a16="http://schemas.microsoft.com/office/drawing/2014/main" id="{8F35C418-79D5-571C-D6CD-7800E50EB5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1576" y="383517"/>
            <a:ext cx="2503969" cy="718638"/>
          </a:xfrm>
          <a:prstGeom prst="rect">
            <a:avLst/>
          </a:prstGeom>
        </p:spPr>
      </p:pic>
      <p:pic>
        <p:nvPicPr>
          <p:cNvPr id="2" name="Picture Placeholder 2">
            <a:extLst>
              <a:ext uri="{FF2B5EF4-FFF2-40B4-BE49-F238E27FC236}">
                <a16:creationId xmlns:a16="http://schemas.microsoft.com/office/drawing/2014/main" id="{E60C8704-2A94-84DC-6215-7E6BD2A7F887}"/>
              </a:ext>
            </a:extLst>
          </p:cNvPr>
          <p:cNvPicPr>
            <a:picLocks noChangeAspect="1"/>
          </p:cNvPicPr>
          <p:nvPr/>
        </p:nvPicPr>
        <p:blipFill rotWithShape="1">
          <a:blip r:embed="rId3">
            <a:extLst>
              <a:ext uri="{28A0092B-C50C-407E-A947-70E740481C1C}">
                <a14:useLocalDpi xmlns:a14="http://schemas.microsoft.com/office/drawing/2010/main"/>
              </a:ext>
            </a:extLst>
          </a:blip>
          <a:srcRect l="17751" r="12785"/>
          <a:stretch/>
        </p:blipFill>
        <p:spPr>
          <a:xfrm>
            <a:off x="142504" y="1439230"/>
            <a:ext cx="7491813" cy="6066662"/>
          </a:xfrm>
          <a:prstGeom prst="rect">
            <a:avLst/>
          </a:prstGeom>
        </p:spPr>
      </p:pic>
      <p:sp>
        <p:nvSpPr>
          <p:cNvPr id="3" name="TextBox 2">
            <a:extLst>
              <a:ext uri="{FF2B5EF4-FFF2-40B4-BE49-F238E27FC236}">
                <a16:creationId xmlns:a16="http://schemas.microsoft.com/office/drawing/2014/main" id="{7607B82D-E026-BDB4-A618-43A7061011EE}"/>
              </a:ext>
            </a:extLst>
          </p:cNvPr>
          <p:cNvSpPr txBox="1"/>
          <p:nvPr/>
        </p:nvSpPr>
        <p:spPr>
          <a:xfrm>
            <a:off x="2899979" y="7787736"/>
            <a:ext cx="3837336" cy="480388"/>
          </a:xfrm>
          <a:prstGeom prst="rect">
            <a:avLst/>
          </a:prstGeom>
          <a:noFill/>
        </p:spPr>
        <p:txBody>
          <a:bodyPr wrap="square" lIns="0" tIns="0" rIns="0" bIns="0" rtlCol="0">
            <a:spAutoFit/>
          </a:bodyPr>
          <a:lstStyle/>
          <a:p>
            <a:pPr defTabSz="914400">
              <a:lnSpc>
                <a:spcPts val="4300"/>
              </a:lnSpc>
            </a:pPr>
            <a:r>
              <a:rPr lang="en-US" sz="2000" dirty="0">
                <a:solidFill>
                  <a:schemeClr val="bg1"/>
                </a:solidFill>
                <a:latin typeface="Source Sans Pro" panose="020B0503030403020204" pitchFamily="34" charset="0"/>
                <a:ea typeface="Source Sans Pro" panose="020B0503030403020204" pitchFamily="34" charset="0"/>
                <a:cs typeface="Gill Sans" panose="020B0502020104020203" pitchFamily="34" charset="-79"/>
              </a:rPr>
              <a:t>Specialty Manufacturing</a:t>
            </a:r>
          </a:p>
        </p:txBody>
      </p:sp>
      <p:cxnSp>
        <p:nvCxnSpPr>
          <p:cNvPr id="4" name="Straight Connector 3">
            <a:extLst>
              <a:ext uri="{FF2B5EF4-FFF2-40B4-BE49-F238E27FC236}">
                <a16:creationId xmlns:a16="http://schemas.microsoft.com/office/drawing/2014/main" id="{69ACF2E4-660A-FA40-19E2-B3C10134879B}"/>
              </a:ext>
            </a:extLst>
          </p:cNvPr>
          <p:cNvCxnSpPr>
            <a:cxnSpLocks/>
          </p:cNvCxnSpPr>
          <p:nvPr/>
        </p:nvCxnSpPr>
        <p:spPr>
          <a:xfrm flipV="1">
            <a:off x="2564416" y="7964790"/>
            <a:ext cx="117928" cy="336731"/>
          </a:xfrm>
          <a:prstGeom prst="line">
            <a:avLst/>
          </a:prstGeom>
          <a:noFill/>
          <a:ln w="28575" cap="rnd" cmpd="sng" algn="ctr">
            <a:solidFill>
              <a:srgbClr val="C8102E"/>
            </a:solidFill>
            <a:prstDash val="solid"/>
            <a:round/>
          </a:ln>
          <a:effectLst/>
        </p:spPr>
      </p:cxnSp>
    </p:spTree>
    <p:extLst>
      <p:ext uri="{BB962C8B-B14F-4D97-AF65-F5344CB8AC3E}">
        <p14:creationId xmlns:p14="http://schemas.microsoft.com/office/powerpoint/2010/main" val="13930908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6565</TotalTime>
  <Words>1548</Words>
  <Application>Microsoft Macintosh PowerPoint</Application>
  <PresentationFormat>Custom</PresentationFormat>
  <Paragraphs>190</Paragraphs>
  <Slides>14</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Calibri Light</vt:lpstr>
      <vt:lpstr>Source Sans Pro</vt:lpstr>
      <vt:lpstr>Source Sans Pro Light</vt:lpstr>
      <vt:lpstr>Source Sans Pro SemiBold</vt:lpstr>
      <vt:lpstr>System Font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Fox</dc:creator>
  <cp:lastModifiedBy>Alex Fox</cp:lastModifiedBy>
  <cp:revision>69</cp:revision>
  <cp:lastPrinted>2025-05-01T21:41:59Z</cp:lastPrinted>
  <dcterms:created xsi:type="dcterms:W3CDTF">2023-12-08T19:02:25Z</dcterms:created>
  <dcterms:modified xsi:type="dcterms:W3CDTF">2026-09-04T15:43:47Z</dcterms:modified>
</cp:coreProperties>
</file>